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9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D589292-D433-4D50-8F75-77168B8F8ED4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CB60FB-ACFD-48CE-91A9-DA134484C72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97532"/>
          </a:xfrm>
        </p:spPr>
        <p:txBody>
          <a:bodyPr/>
          <a:lstStyle/>
          <a:p>
            <a:r>
              <a:rPr lang="ru-RU" i="1" dirty="0" smtClean="0">
                <a:latin typeface="Bookman Old Style" pitchFamily="18" charset="0"/>
              </a:rPr>
              <a:t>Правила дифференцирования</a:t>
            </a:r>
            <a:endParaRPr lang="ru-RU" i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5429264"/>
            <a:ext cx="7406640" cy="82390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Выполнила ученица 10 </a:t>
            </a:r>
            <a:r>
              <a:rPr lang="ru-RU" sz="2000" dirty="0" err="1" smtClean="0"/>
              <a:t>кл</a:t>
            </a:r>
            <a:r>
              <a:rPr lang="ru-RU" sz="2000" dirty="0" smtClean="0"/>
              <a:t>. Силаева Т.</a:t>
            </a:r>
          </a:p>
          <a:p>
            <a:pPr algn="r"/>
            <a:r>
              <a:rPr lang="ru-RU" sz="2000" dirty="0" smtClean="0"/>
              <a:t>Проверила </a:t>
            </a:r>
            <a:r>
              <a:rPr lang="ru-RU" sz="2000" dirty="0" err="1" smtClean="0"/>
              <a:t>Кайнова</a:t>
            </a:r>
            <a:r>
              <a:rPr lang="ru-RU" sz="2000" dirty="0" smtClean="0"/>
              <a:t> Светлана Анатольевна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Book Antiqua" pitchFamily="18" charset="0"/>
              </a:rPr>
              <a:t>Правила дифференцирования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  <a:hlinkClick r:id="rId2" action="ppaction://hlinksldjump"/>
              </a:rPr>
              <a:t>Производная суммы</a:t>
            </a:r>
            <a:endParaRPr lang="ru-RU" i="1" dirty="0" smtClean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  <a:p>
            <a:r>
              <a:rPr lang="ru-RU" i="1" dirty="0" smtClean="0">
                <a:latin typeface="Bookman Old Style" pitchFamily="18" charset="0"/>
                <a:hlinkClick r:id="rId3" action="ppaction://hlinksldjump"/>
              </a:rPr>
              <a:t>Постоянный множитель </a:t>
            </a:r>
            <a:endParaRPr lang="ru-RU" i="1" dirty="0" smtClean="0">
              <a:latin typeface="Bookman Old Style" pitchFamily="18" charset="0"/>
            </a:endParaRPr>
          </a:p>
          <a:p>
            <a:r>
              <a:rPr lang="ru-RU" i="1" dirty="0" smtClean="0">
                <a:latin typeface="Bookman Old Style" pitchFamily="18" charset="0"/>
                <a:hlinkClick r:id="rId4" action="ppaction://hlinksldjump"/>
              </a:rPr>
              <a:t>Производная произведения</a:t>
            </a:r>
            <a:endParaRPr lang="ru-RU" i="1" dirty="0" smtClean="0">
              <a:latin typeface="Bookman Old Style" pitchFamily="18" charset="0"/>
            </a:endParaRPr>
          </a:p>
          <a:p>
            <a:r>
              <a:rPr lang="ru-RU" i="1" dirty="0" smtClean="0">
                <a:latin typeface="Bookman Old Style" pitchFamily="18" charset="0"/>
                <a:hlinkClick r:id="rId5" action="ppaction://hlinksldjump"/>
              </a:rPr>
              <a:t>Производная частного</a:t>
            </a:r>
            <a:endParaRPr lang="ru-RU" i="1" dirty="0" smtClean="0">
              <a:latin typeface="Bookman Old Style" pitchFamily="18" charset="0"/>
            </a:endParaRPr>
          </a:p>
          <a:p>
            <a:r>
              <a:rPr lang="ru-RU" i="1" dirty="0" smtClean="0">
                <a:latin typeface="Bookman Old Style" pitchFamily="18" charset="0"/>
                <a:hlinkClick r:id="rId6" action="ppaction://hlinksldjump"/>
              </a:rPr>
              <a:t>Производная степени</a:t>
            </a:r>
            <a:endParaRPr lang="ru-RU" i="1" dirty="0" smtClean="0">
              <a:latin typeface="Bookman Old Style" pitchFamily="18" charset="0"/>
            </a:endParaRPr>
          </a:p>
          <a:p>
            <a:endParaRPr lang="ru-RU" i="1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571612"/>
          </a:xfrm>
        </p:spPr>
        <p:txBody>
          <a:bodyPr/>
          <a:lstStyle/>
          <a:p>
            <a:r>
              <a:rPr lang="ru-RU" i="1" dirty="0" smtClean="0">
                <a:latin typeface="Book Antiqua" pitchFamily="18" charset="0"/>
              </a:rPr>
              <a:t>Производная суммы равна сумме производных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857364"/>
            <a:ext cx="7576398" cy="43910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i="1" dirty="0" smtClean="0">
                <a:latin typeface="Times New Roman"/>
                <a:cs typeface="Times New Roman"/>
              </a:rPr>
              <a:t>(f(x)+g(x))´= f´(x) + g</a:t>
            </a:r>
            <a:r>
              <a:rPr lang="en-US" sz="3600" i="1" dirty="0" smtClean="0">
                <a:latin typeface="Times New Roman"/>
                <a:cs typeface="Times New Roman"/>
              </a:rPr>
              <a:t>´ </a:t>
            </a:r>
            <a:r>
              <a:rPr lang="en-US" sz="3600" i="1" dirty="0" smtClean="0">
                <a:latin typeface="Times New Roman"/>
                <a:cs typeface="Times New Roman"/>
              </a:rPr>
              <a:t>(x)</a:t>
            </a:r>
          </a:p>
          <a:p>
            <a:pPr>
              <a:buNone/>
            </a:pPr>
            <a:endParaRPr lang="en-US" sz="3600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sz="3600" i="1" dirty="0" smtClean="0">
                <a:latin typeface="Times New Roman"/>
                <a:cs typeface="Times New Roman"/>
              </a:rPr>
              <a:t>Пример: </a:t>
            </a:r>
          </a:p>
          <a:p>
            <a:pPr>
              <a:buNone/>
            </a:pPr>
            <a:r>
              <a:rPr lang="ru-RU" sz="3600" i="1" dirty="0" smtClean="0">
                <a:latin typeface="Times New Roman"/>
                <a:cs typeface="Times New Roman"/>
              </a:rPr>
              <a:t>(</a:t>
            </a:r>
            <a:r>
              <a:rPr lang="en-US" sz="3600" i="1" dirty="0" smtClean="0">
                <a:latin typeface="Times New Roman"/>
                <a:cs typeface="Times New Roman"/>
              </a:rPr>
              <a:t>x²+ </a:t>
            </a:r>
            <a:r>
              <a:rPr lang="en-US" sz="3600" i="1" dirty="0" err="1" smtClean="0">
                <a:latin typeface="Times New Roman"/>
                <a:cs typeface="Times New Roman"/>
              </a:rPr>
              <a:t>sinx</a:t>
            </a:r>
            <a:r>
              <a:rPr lang="en-US" sz="3600" i="1" dirty="0" smtClean="0">
                <a:latin typeface="Times New Roman"/>
                <a:cs typeface="Times New Roman"/>
              </a:rPr>
              <a:t>)´= (x²)´+(</a:t>
            </a:r>
            <a:r>
              <a:rPr lang="en-US" sz="3600" i="1" dirty="0" err="1" smtClean="0">
                <a:latin typeface="Times New Roman"/>
                <a:cs typeface="Times New Roman"/>
              </a:rPr>
              <a:t>sinx</a:t>
            </a:r>
            <a:r>
              <a:rPr lang="en-US" sz="3600" i="1" dirty="0" smtClean="0">
                <a:latin typeface="Times New Roman"/>
                <a:cs typeface="Times New Roman"/>
              </a:rPr>
              <a:t>)´=2x + </a:t>
            </a:r>
            <a:r>
              <a:rPr lang="en-US" sz="3600" i="1" dirty="0" err="1" smtClean="0">
                <a:latin typeface="Times New Roman"/>
                <a:cs typeface="Times New Roman"/>
              </a:rPr>
              <a:t>cosx</a:t>
            </a:r>
            <a:endParaRPr lang="en-US" sz="3600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sz="3600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Book Antiqua" pitchFamily="18" charset="0"/>
              </a:rPr>
              <a:t>Постоянный множитель можно вынести за знак производной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>
                <a:latin typeface="Times New Roman"/>
                <a:cs typeface="Times New Roman"/>
              </a:rPr>
              <a:t>( </a:t>
            </a:r>
            <a:r>
              <a:rPr lang="en-US" sz="3600" i="1" dirty="0" smtClean="0">
                <a:latin typeface="Times New Roman"/>
                <a:cs typeface="Times New Roman"/>
              </a:rPr>
              <a:t>k f(x))´=k f(x)´</a:t>
            </a:r>
          </a:p>
          <a:p>
            <a:pPr>
              <a:buNone/>
            </a:pPr>
            <a:endParaRPr lang="en-US" sz="3600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sz="3600" i="1" dirty="0" smtClean="0">
                <a:latin typeface="Times New Roman"/>
                <a:cs typeface="Times New Roman"/>
              </a:rPr>
              <a:t>Пример :</a:t>
            </a:r>
          </a:p>
          <a:p>
            <a:pPr>
              <a:buNone/>
            </a:pPr>
            <a:r>
              <a:rPr lang="en-US" sz="3600" i="1" dirty="0" smtClean="0">
                <a:latin typeface="Times New Roman"/>
                <a:cs typeface="Times New Roman"/>
              </a:rPr>
              <a:t>(5x²)´=5(x²)´=5*2x=10x</a:t>
            </a:r>
          </a:p>
          <a:p>
            <a:pPr>
              <a:buNone/>
            </a:pPr>
            <a:endParaRPr lang="ru-RU" sz="3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1135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Book Antiqua" pitchFamily="18" charset="0"/>
              </a:rPr>
              <a:t>Производная произведения двух функций равна сумме двух слагаемых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428868"/>
            <a:ext cx="8429652" cy="38195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i="1" dirty="0" smtClean="0">
                <a:latin typeface="Times New Roman"/>
                <a:cs typeface="Times New Roman"/>
              </a:rPr>
              <a:t>(f(x)*g(x))´= f´(x)g(x) + f(x)g´(x)</a:t>
            </a:r>
          </a:p>
          <a:p>
            <a:pPr>
              <a:buNone/>
            </a:pPr>
            <a:endParaRPr lang="en-US" sz="3600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sz="3600" i="1" dirty="0" smtClean="0">
                <a:latin typeface="Times New Roman"/>
                <a:cs typeface="Times New Roman"/>
              </a:rPr>
              <a:t>Пример:</a:t>
            </a:r>
          </a:p>
          <a:p>
            <a:pPr>
              <a:buNone/>
            </a:pPr>
            <a:r>
              <a:rPr lang="en-US" sz="3600" i="1" dirty="0" smtClean="0">
                <a:latin typeface="Times New Roman"/>
                <a:cs typeface="Times New Roman"/>
              </a:rPr>
              <a:t>(</a:t>
            </a:r>
            <a:r>
              <a:rPr lang="en-US" sz="3600" i="1" dirty="0" smtClean="0">
                <a:latin typeface="Times New Roman"/>
                <a:cs typeface="Times New Roman"/>
              </a:rPr>
              <a:t>(2x+3)</a:t>
            </a:r>
            <a:r>
              <a:rPr lang="en-US" sz="3600" i="1" dirty="0" err="1" smtClean="0">
                <a:latin typeface="Times New Roman"/>
                <a:cs typeface="Times New Roman"/>
              </a:rPr>
              <a:t>sinx</a:t>
            </a:r>
            <a:r>
              <a:rPr lang="en-US" sz="3600" i="1" dirty="0" smtClean="0">
                <a:latin typeface="Times New Roman"/>
                <a:cs typeface="Times New Roman"/>
              </a:rPr>
              <a:t>)´=(2x+3)´</a:t>
            </a:r>
            <a:r>
              <a:rPr lang="en-US" sz="3600" i="1" dirty="0" err="1" smtClean="0">
                <a:latin typeface="Times New Roman"/>
                <a:cs typeface="Times New Roman"/>
              </a:rPr>
              <a:t>sinx</a:t>
            </a:r>
            <a:r>
              <a:rPr lang="en-US" sz="3600" i="1" dirty="0" smtClean="0">
                <a:latin typeface="Times New Roman"/>
                <a:cs typeface="Times New Roman"/>
              </a:rPr>
              <a:t>+(2x+3)(</a:t>
            </a:r>
            <a:r>
              <a:rPr lang="en-US" sz="3600" i="1" dirty="0" err="1" smtClean="0">
                <a:latin typeface="Times New Roman"/>
                <a:cs typeface="Times New Roman"/>
              </a:rPr>
              <a:t>sinx</a:t>
            </a:r>
            <a:r>
              <a:rPr lang="en-US" sz="3600" i="1" dirty="0" smtClean="0">
                <a:latin typeface="Times New Roman"/>
                <a:cs typeface="Times New Roman"/>
              </a:rPr>
              <a:t>)´=</a:t>
            </a:r>
          </a:p>
          <a:p>
            <a:pPr>
              <a:buNone/>
            </a:pPr>
            <a:r>
              <a:rPr lang="en-US" sz="3600" i="1" dirty="0" smtClean="0">
                <a:latin typeface="Times New Roman"/>
                <a:cs typeface="Times New Roman"/>
              </a:rPr>
              <a:t>=2sinx+(2x+3)</a:t>
            </a:r>
            <a:r>
              <a:rPr lang="en-US" sz="3600" i="1" dirty="0" err="1" smtClean="0">
                <a:latin typeface="Times New Roman"/>
                <a:cs typeface="Times New Roman"/>
              </a:rPr>
              <a:t>cosx</a:t>
            </a:r>
            <a:endParaRPr lang="en-US" sz="3600" i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25536"/>
          </a:xfrm>
        </p:spPr>
        <p:txBody>
          <a:bodyPr/>
          <a:lstStyle/>
          <a:p>
            <a:r>
              <a:rPr lang="ru-RU" i="1" dirty="0" smtClean="0">
                <a:latin typeface="Book Antiqua" pitchFamily="18" charset="0"/>
              </a:rPr>
              <a:t>Производная частного 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9406" cy="496254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ru-RU" sz="3600" i="1" dirty="0" smtClean="0">
                <a:latin typeface="Book Antiqua" pitchFamily="18" charset="0"/>
              </a:rPr>
              <a:t>Пример:</a:t>
            </a:r>
            <a:endParaRPr lang="ru-RU" sz="3600" i="1" dirty="0">
              <a:latin typeface="Book Antiqua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643051"/>
            <a:ext cx="1390331" cy="1214446"/>
          </a:xfrm>
          <a:prstGeom prst="rect">
            <a:avLst/>
          </a:prstGeom>
          <a:noFill/>
        </p:spPr>
      </p:pic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7" y="1714489"/>
            <a:ext cx="4357718" cy="1087354"/>
          </a:xfrm>
          <a:prstGeom prst="rect">
            <a:avLst/>
          </a:prstGeom>
          <a:noFill/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143380"/>
            <a:ext cx="4772027" cy="1000132"/>
          </a:xfrm>
          <a:prstGeom prst="rect">
            <a:avLst/>
          </a:prstGeom>
          <a:noFill/>
        </p:spPr>
      </p:pic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5" name="Picture 2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53025" y="4143380"/>
            <a:ext cx="3990975" cy="990600"/>
          </a:xfrm>
          <a:prstGeom prst="rect">
            <a:avLst/>
          </a:prstGeom>
          <a:noFill/>
        </p:spPr>
      </p:pic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286388"/>
            <a:ext cx="1952625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Book Antiqua" pitchFamily="18" charset="0"/>
              </a:rPr>
              <a:t>Производная степени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latin typeface="Book Antiqua" pitchFamily="18" charset="0"/>
              </a:rPr>
              <a:t>Пример :</a:t>
            </a:r>
            <a:endParaRPr lang="ru-RU" i="1" dirty="0">
              <a:latin typeface="Book Antiqua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714488"/>
            <a:ext cx="4179123" cy="928694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071942"/>
            <a:ext cx="4225666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3583308"/>
          </a:xfrm>
        </p:spPr>
        <p:txBody>
          <a:bodyPr/>
          <a:lstStyle/>
          <a:p>
            <a:r>
              <a:rPr lang="ru-RU" i="1" dirty="0" smtClean="0">
                <a:latin typeface="Bookman Old Style" pitchFamily="18" charset="0"/>
              </a:rPr>
              <a:t>Всем спасибо за внимание</a:t>
            </a:r>
            <a:endParaRPr lang="ru-RU" i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135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Правила дифференцирования</vt:lpstr>
      <vt:lpstr>Правила дифференцирования</vt:lpstr>
      <vt:lpstr>Производная суммы равна сумме производных</vt:lpstr>
      <vt:lpstr>Постоянный множитель можно вынести за знак производной</vt:lpstr>
      <vt:lpstr>Производная произведения двух функций равна сумме двух слагаемых</vt:lpstr>
      <vt:lpstr>Производная частного </vt:lpstr>
      <vt:lpstr>Производная степени</vt:lpstr>
      <vt:lpstr>Всем 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дифференцирования</dc:title>
  <dc:creator>Admin</dc:creator>
  <cp:lastModifiedBy>Admin</cp:lastModifiedBy>
  <cp:revision>14</cp:revision>
  <dcterms:created xsi:type="dcterms:W3CDTF">2011-03-30T14:03:46Z</dcterms:created>
  <dcterms:modified xsi:type="dcterms:W3CDTF">2011-03-30T16:16:09Z</dcterms:modified>
</cp:coreProperties>
</file>