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51" r:id="rId2"/>
    <p:sldMasterId id="2147483652" r:id="rId3"/>
    <p:sldMasterId id="2147483653" r:id="rId4"/>
    <p:sldMasterId id="2147483654" r:id="rId5"/>
    <p:sldMasterId id="2147483663" r:id="rId6"/>
  </p:sldMasterIdLst>
  <p:notesMasterIdLst>
    <p:notesMasterId r:id="rId17"/>
  </p:notesMasterIdLst>
  <p:sldIdLst>
    <p:sldId id="256" r:id="rId7"/>
    <p:sldId id="262" r:id="rId8"/>
    <p:sldId id="258" r:id="rId9"/>
    <p:sldId id="267" r:id="rId10"/>
    <p:sldId id="278" r:id="rId11"/>
    <p:sldId id="279" r:id="rId12"/>
    <p:sldId id="280" r:id="rId13"/>
    <p:sldId id="281" r:id="rId14"/>
    <p:sldId id="282" r:id="rId15"/>
    <p:sldId id="277" r:id="rId16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DejaVu Sans"/>
        <a:cs typeface="DejaVu San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DejaVu Sans"/>
        <a:cs typeface="DejaVu San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DejaVu Sans"/>
        <a:cs typeface="DejaVu San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DejaVu Sans"/>
        <a:cs typeface="DejaVu San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DejaVu Sans"/>
        <a:cs typeface="DejaVu San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DejaVu Sans"/>
        <a:cs typeface="DejaVu San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DejaVu Sans"/>
        <a:cs typeface="DejaVu San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DejaVu Sans"/>
        <a:cs typeface="DejaVu San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DejaVu Sans"/>
        <a:cs typeface="DejaVu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819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191231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A9463-3894-40DE-BC32-EE2D14B98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74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5BD65-9DF6-49BD-B7CC-A551F3B45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997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9613" y="-184150"/>
            <a:ext cx="1873250" cy="6430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5100" y="-184150"/>
            <a:ext cx="5472113" cy="6430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706CA-F2F2-42AE-8F22-E24E6C5CC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227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319AB-DE6F-4710-92BC-38AFC5D80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34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6C342-D918-4245-8DAB-C2C1376A9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405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A1E00-C1B9-468B-80C8-87E4FE9BC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777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100" y="1447800"/>
            <a:ext cx="3671888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9388" y="1447800"/>
            <a:ext cx="3673475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0C9CE-6E11-4FC1-85D3-D6455E199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474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E43BE-37D9-4664-AB98-DFE6D2140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552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8777D-849A-449E-AE8C-EE7C4BFF8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0891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C9765-C871-41D2-947D-4404E22D6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795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EA081-8BC7-441F-B3BF-7F15F4E04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81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62C82-C1DC-4654-AC58-57FD4F698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325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053F6-9CC6-4A63-BEB3-D5B377933E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697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96F3F-86CF-4716-ACA4-FFD1CA72B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415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9613" y="-184150"/>
            <a:ext cx="1873250" cy="6430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5100" y="-184150"/>
            <a:ext cx="5472113" cy="6430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AA601-EA81-4FE9-A9D7-44C87622E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1362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D0CF5-EBE7-4E51-BB1B-5E6F3938C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9066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7387A-3A82-4327-BFA1-8F3B79168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4024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152C3-E50F-481C-9EA3-A0441F97E4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852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100" y="1447800"/>
            <a:ext cx="3671888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9388" y="1447800"/>
            <a:ext cx="3673475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C3568-7D65-427A-9F91-21402F56C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8182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CB474-31B6-4D96-8AD6-26FB060E9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5441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3305B-E5DF-486F-BC49-83F0E8839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975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51D8A-2C2B-4AF4-A3C9-ACEDB1A30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94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9AAA7-4345-46A3-941B-50830F45D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8082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9EECB-6991-4FFF-AB17-75C8556AB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666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7478D-4172-48D2-9540-61D8E4C72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7068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1A3E4-907B-4117-B7BC-E25237D1B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6118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9613" y="-184150"/>
            <a:ext cx="1873250" cy="6430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5100" y="-184150"/>
            <a:ext cx="5472113" cy="6430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2469D-1C46-4C31-8E0B-80AD03459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9317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D6784-EE4F-4F3F-A4DF-4461B9C6A0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3747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81A7C-11B7-48F3-96D6-0389A63CD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1932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FD1AF-9A17-40CE-95D2-4F49BDE45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7052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100" y="1447800"/>
            <a:ext cx="3671888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9388" y="1447800"/>
            <a:ext cx="3673475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09227-1228-47BF-86C6-05CE64081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1379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F18B2-A5FC-4265-8F94-EF05CC99F4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7395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60E29-2E56-49DB-AE50-C2198CD7C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325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100" y="1447800"/>
            <a:ext cx="3671888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9388" y="1447800"/>
            <a:ext cx="3673475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D61DF-BA49-47EF-82F1-2C66B26C8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3315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9B321-47A4-4D7E-80F1-F59509744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4837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9B968-6683-4DDA-B07B-10AE63A04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3206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ED423-8BF4-46E5-A9EF-10C1C5711F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404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A6328-1525-40EF-975D-272416719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8172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9613" y="-184150"/>
            <a:ext cx="1873250" cy="6430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5100" y="-184150"/>
            <a:ext cx="5472113" cy="6430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8FE1D-410F-44D7-ACA9-67AC42F8C0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1874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6241B-D83A-4C84-A6A9-FB459D85C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1212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0B85B-AF06-4310-B2B6-73A2B742C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2207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FB0B4-28DD-41FE-90BF-4D01D5B796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5214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100" y="1447800"/>
            <a:ext cx="3671888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9388" y="1447800"/>
            <a:ext cx="3673475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87256-8822-45C6-B53B-9CD4A082B3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8478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F8E22-F993-4E27-B128-78FA345EB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898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36FAC-6362-44D6-BE2C-53739032A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7342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BF9EF-F395-4AA6-B539-B3CC49819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06003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E2F8-87F3-4BC0-B4A6-041C2404A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1752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F8E5B-D33B-40F1-BCE7-39F8461739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6996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8852A-8D8B-4DB6-80F0-1FF3416CA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97165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00D22-B643-4C66-AAD6-B315E3E6C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30888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9613" y="-184150"/>
            <a:ext cx="1873250" cy="6430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5100" y="-184150"/>
            <a:ext cx="5472113" cy="6430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73BFA-7168-4597-9912-89A226B332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29629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13830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3830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28516-BE72-48F8-BB7F-8E86E99E5D09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EDFAD-ADE5-41C8-A505-7EB2C5FA7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33336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22F69-3ED3-4FA8-BB74-7395CF78FC0F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F0F56-0803-4723-A2D3-A19A7E2C1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23690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99536-B5F7-4926-858A-A2EB911C64A1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59403-4BBD-4897-B15D-4C0E1AB1C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27918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568C4-DD8F-4CE1-A66A-04560BBD37F0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F4B24-AAA9-4CBB-9A8A-F2DE19802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58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33A18-DBA9-40CB-B4ED-2AB582EC0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51981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35A38-7F59-40C2-BBC9-9C2D13B2E9A5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60CC4-393A-41A5-A26E-888ADB84E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84634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9B61A-EED6-4AF4-82F3-7FAEACE965C0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1F66F-923D-41A6-9A4C-EF7ACEEDE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05427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C5613-4084-475E-AFF1-27FB60C4CAB7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E8F08-367A-4FE0-980F-4638B6A04B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66262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8ED26-3FCF-49D5-8B9A-3C0F3CF36DC9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DB5A2-7DFA-4F7E-8DAC-762BD3F56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333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4E6EC-935C-4475-A7DE-5131A346FFB1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EFF90-362F-4405-A63B-74BAACDC2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40968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71BFC-BFD0-4824-81B7-7A0919D91F82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26A77-ED43-45D1-B36D-6D7CCD694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35351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37D48-85F1-4332-BC41-0AFA010B1B3D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5063F-5940-48BD-AFAC-55750B8016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41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9C53A-C1F9-476F-9FC2-4F4FA042F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60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34C8F-405A-4475-9757-AEADE7F2A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28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9BC0A-8C59-4BDF-9654-C4E2949FC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5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282825" y="0"/>
            <a:ext cx="68580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2286000" y="0"/>
            <a:ext cx="762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outerShdw dist="38160" dir="10800000" algn="ctr" rotWithShape="0">
              <a:srgbClr val="706B5F">
                <a:alpha val="2504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1028" name="Group 3"/>
          <p:cNvGrpSpPr>
            <a:grpSpLocks/>
          </p:cNvGrpSpPr>
          <p:nvPr/>
        </p:nvGrpSpPr>
        <p:grpSpPr bwMode="auto">
          <a:xfrm>
            <a:off x="2163763" y="2809875"/>
            <a:ext cx="230187" cy="223838"/>
            <a:chOff x="1363" y="1770"/>
            <a:chExt cx="145" cy="141"/>
          </a:xfrm>
        </p:grpSpPr>
        <p:pic>
          <p:nvPicPr>
            <p:cNvPr id="1035" name="Picture 4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3" y="1770"/>
              <a:ext cx="146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6" name="Text Box 5"/>
            <p:cNvSpPr txBox="1">
              <a:spLocks noChangeArrowheads="1"/>
            </p:cNvSpPr>
            <p:nvPr/>
          </p:nvSpPr>
          <p:spPr bwMode="auto">
            <a:xfrm>
              <a:off x="1388" y="1792"/>
              <a:ext cx="93" cy="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9" name="Oval 6"/>
          <p:cNvSpPr>
            <a:spLocks noChangeArrowheads="1"/>
          </p:cNvSpPr>
          <p:nvPr/>
        </p:nvSpPr>
        <p:spPr bwMode="auto">
          <a:xfrm>
            <a:off x="2408238" y="2746375"/>
            <a:ext cx="63500" cy="63500"/>
          </a:xfrm>
          <a:prstGeom prst="ellipse">
            <a:avLst/>
          </a:prstGeom>
          <a:noFill/>
          <a:ln w="12600">
            <a:solidFill>
              <a:srgbClr val="307F93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435100" y="-184150"/>
            <a:ext cx="749776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5100" y="1447800"/>
            <a:ext cx="7497763" cy="479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3581400" y="6303963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5715000" y="6303963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8613775" y="6303963"/>
            <a:ext cx="455613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A0F2115-2B0F-4BE4-B3CB-95F4E25F2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+mj-lt"/>
          <a:ea typeface="DejaVu Sans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ea typeface="DejaVu Sans"/>
          <a:cs typeface="DejaVu Sans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ea typeface="DejaVu Sans"/>
          <a:cs typeface="DejaVu Sans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ea typeface="DejaVu Sans"/>
          <a:cs typeface="DejaVu Sans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ea typeface="DejaVu Sans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DejaVu Sans"/>
          <a:cs typeface="+mn-cs"/>
        </a:defRPr>
      </a:lvl1pPr>
      <a:lvl2pPr marL="742950" indent="-28575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DejaVu Sans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DejaVu Sans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DejaVu Sans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DejaVu Sans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435100" y="-184150"/>
            <a:ext cx="749776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5100" y="1447800"/>
            <a:ext cx="7497763" cy="479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3581400" y="6303963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5715000" y="6303963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613775" y="6303963"/>
            <a:ext cx="455613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A0BCFD0C-E65B-42D7-91DB-239D0A088B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+mj-lt"/>
          <a:ea typeface="DejaVu Sans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ea typeface="DejaVu Sans"/>
          <a:cs typeface="DejaVu Sans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ea typeface="DejaVu Sans"/>
          <a:cs typeface="DejaVu Sans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ea typeface="DejaVu Sans"/>
          <a:cs typeface="DejaVu Sans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ea typeface="DejaVu Sans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DejaVu Sans"/>
          <a:cs typeface="+mn-cs"/>
        </a:defRPr>
      </a:lvl1pPr>
      <a:lvl2pPr marL="742950" indent="-28575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DejaVu Sans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DejaVu Sans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DejaVu Sans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DejaVu Sans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outerShdw dist="38160" dir="10800000" algn="ctr" rotWithShape="0">
              <a:srgbClr val="706B5F">
                <a:alpha val="2504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35100" y="-184150"/>
            <a:ext cx="749776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5100" y="1447800"/>
            <a:ext cx="7497763" cy="479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581400" y="6303963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5715000" y="6303963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8613775" y="6303963"/>
            <a:ext cx="455613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A0DF8A4-3CF5-45D1-95CE-4BACDB2209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+mj-lt"/>
          <a:ea typeface="DejaVu Sans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ea typeface="DejaVu Sans"/>
          <a:cs typeface="DejaVu Sans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ea typeface="DejaVu Sans"/>
          <a:cs typeface="DejaVu Sans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ea typeface="DejaVu Sans"/>
          <a:cs typeface="DejaVu Sans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ea typeface="DejaVu Sans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DejaVu Sans"/>
          <a:cs typeface="+mn-cs"/>
        </a:defRPr>
      </a:lvl1pPr>
      <a:lvl2pPr marL="742950" indent="-28575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DejaVu Sans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DejaVu Sans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DejaVu Sans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DejaVu Sans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435100" y="-184150"/>
            <a:ext cx="749776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5100" y="1447800"/>
            <a:ext cx="7497763" cy="479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3581400" y="6303963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5715000" y="6303963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613775" y="6303963"/>
            <a:ext cx="455613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6BF769D-6F56-4079-ADE7-9B9416D04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+mj-lt"/>
          <a:ea typeface="DejaVu Sans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ea typeface="DejaVu Sans"/>
          <a:cs typeface="DejaVu Sans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ea typeface="DejaVu Sans"/>
          <a:cs typeface="DejaVu Sans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ea typeface="DejaVu Sans"/>
          <a:cs typeface="DejaVu Sans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ea typeface="DejaVu Sans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DejaVu Sans"/>
          <a:cs typeface="+mn-cs"/>
        </a:defRPr>
      </a:lvl1pPr>
      <a:lvl2pPr marL="742950" indent="-28575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DejaVu Sans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DejaVu Sans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DejaVu Sans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DejaVu Sans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"/>
          <p:cNvGrpSpPr>
            <a:grpSpLocks/>
          </p:cNvGrpSpPr>
          <p:nvPr/>
        </p:nvGrpSpPr>
        <p:grpSpPr bwMode="auto">
          <a:xfrm>
            <a:off x="646113" y="969963"/>
            <a:ext cx="4802187" cy="4800600"/>
            <a:chOff x="407" y="611"/>
            <a:chExt cx="3025" cy="3024"/>
          </a:xfrm>
        </p:grpSpPr>
        <p:pic>
          <p:nvPicPr>
            <p:cNvPr id="5130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" y="611"/>
              <a:ext cx="3026" cy="3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5131" name="Text Box 3"/>
            <p:cNvSpPr txBox="1">
              <a:spLocks noChangeArrowheads="1"/>
            </p:cNvSpPr>
            <p:nvPr/>
          </p:nvSpPr>
          <p:spPr bwMode="auto">
            <a:xfrm>
              <a:off x="480" y="672"/>
              <a:ext cx="2880" cy="28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3" name="AutoShape 4"/>
          <p:cNvSpPr>
            <a:spLocks noChangeArrowheads="1"/>
          </p:cNvSpPr>
          <p:nvPr/>
        </p:nvSpPr>
        <p:spPr bwMode="auto">
          <a:xfrm rot="-2160000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480">
            <a:solidFill>
              <a:srgbClr val="FFFFFF"/>
            </a:solidFill>
            <a:miter lim="800000"/>
            <a:headEnd/>
            <a:tailEnd/>
          </a:ln>
          <a:effectLst>
            <a:outerShdw dist="25364" dir="3324463" algn="ctr" rotWithShape="0">
              <a:srgbClr val="EBDAB1">
                <a:alpha val="40033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4" name="AutoShape 5"/>
          <p:cNvSpPr>
            <a:spLocks noChangeArrowheads="1"/>
          </p:cNvSpPr>
          <p:nvPr/>
        </p:nvSpPr>
        <p:spPr bwMode="auto">
          <a:xfrm rot="2100000" flipH="1">
            <a:off x="5003800" y="938213"/>
            <a:ext cx="649288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480">
            <a:solidFill>
              <a:srgbClr val="FFFFFF"/>
            </a:solidFill>
            <a:miter lim="800000"/>
            <a:headEnd/>
            <a:tailEnd/>
          </a:ln>
          <a:effectLst>
            <a:outerShdw dist="25364" dir="3324463" algn="ctr" rotWithShape="0">
              <a:srgbClr val="E7DEC9">
                <a:alpha val="20044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5100" y="-184150"/>
            <a:ext cx="749776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51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5100" y="1447800"/>
            <a:ext cx="7497763" cy="479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3581400" y="6303963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5715000" y="6303963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8613775" y="6303963"/>
            <a:ext cx="455613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75D21BB-3558-44BB-A987-1B42F3251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+mj-lt"/>
          <a:ea typeface="DejaVu Sans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ea typeface="DejaVu Sans"/>
          <a:cs typeface="DejaVu Sans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ea typeface="DejaVu Sans"/>
          <a:cs typeface="DejaVu Sans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ea typeface="DejaVu Sans"/>
          <a:cs typeface="DejaVu Sans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ea typeface="DejaVu Sans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572314"/>
          </a:solidFill>
          <a:latin typeface="Corbel" pitchFamily="32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DejaVu Sans"/>
          <a:cs typeface="+mn-cs"/>
        </a:defRPr>
      </a:lvl1pPr>
      <a:lvl2pPr marL="742950" indent="-28575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DejaVu Sans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DejaVu Sans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DejaVu Sans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DejaVu Sans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ea typeface="+mn-ea"/>
              <a:cs typeface="+mn-cs"/>
            </a:endParaRPr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615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15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3722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2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2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2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2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2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2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2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3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3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3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615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3723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3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3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3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3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3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4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4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4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4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4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4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619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0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724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4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5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620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15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3725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5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5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5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5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5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5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617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726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6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6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6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6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6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6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6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726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615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615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616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616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6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6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6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13728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728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728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5024FBB-D783-4055-B1BE-28F73815D637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13728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28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1ACE96A-99AC-4AE3-BF3F-AD6ED626C5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3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684213" y="908050"/>
            <a:ext cx="7772400" cy="355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6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Понятие информационной системы</a:t>
            </a:r>
            <a:r>
              <a:rPr lang="en-US" sz="6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(</a:t>
            </a:r>
            <a:r>
              <a:rPr lang="ru-RU" sz="6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ИС), классификация ИС</a:t>
            </a:r>
            <a:r>
              <a:rPr lang="ru-RU" sz="6200"/>
              <a:t> </a:t>
            </a:r>
            <a:r>
              <a:rPr lang="ru-RU" sz="6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557338"/>
            <a:ext cx="8374062" cy="2303462"/>
          </a:xfrm>
        </p:spPr>
        <p:txBody>
          <a:bodyPr/>
          <a:lstStyle/>
          <a:p>
            <a:pPr eaLnBrk="1" hangingPunct="1">
              <a:defRPr/>
            </a:pPr>
            <a:r>
              <a:rPr lang="ru-RU" sz="8000" smtClean="0">
                <a:solidFill>
                  <a:schemeClr val="tx1"/>
                </a:solidFill>
                <a:latin typeface="Calibri" pitchFamily="34" charset="0"/>
              </a:rPr>
              <a:t>СПАСИБО</a:t>
            </a:r>
            <a:br>
              <a:rPr lang="ru-RU" sz="800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8000" smtClean="0">
                <a:solidFill>
                  <a:schemeClr val="tx1"/>
                </a:solidFill>
                <a:latin typeface="Calibri" pitchFamily="34" charset="0"/>
              </a:rPr>
              <a:t>ЗА ВНИМАНИЕ!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700338" y="5876925"/>
            <a:ext cx="35925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ru-RU" altLang="ru-RU" b="1">
                <a:solidFill>
                  <a:schemeClr val="tx1"/>
                </a:solidFill>
                <a:latin typeface="Calibri" pitchFamily="34" charset="0"/>
              </a:rPr>
              <a:t>Все уроки на</a:t>
            </a:r>
            <a:r>
              <a:rPr lang="ru-RU" altLang="ru-RU" b="1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altLang="ru-RU">
                <a:solidFill>
                  <a:schemeClr val="tx1"/>
                </a:solidFill>
              </a:rPr>
              <a:t> </a:t>
            </a:r>
            <a:r>
              <a:rPr lang="en-US" altLang="ru-RU" b="1" i="1">
                <a:solidFill>
                  <a:srgbClr val="FFFF00"/>
                </a:solidFill>
              </a:rPr>
              <a:t>yagod-sch.ucoz.ru</a:t>
            </a:r>
          </a:p>
          <a:p>
            <a:pPr>
              <a:buClrTx/>
              <a:buSzTx/>
              <a:buFontTx/>
              <a:buNone/>
            </a:pPr>
            <a:r>
              <a:rPr lang="ru-RU" altLang="ru-RU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2268538" y="260350"/>
            <a:ext cx="4537075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6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Примеры ИС</a:t>
            </a:r>
          </a:p>
        </p:txBody>
      </p:sp>
      <p:sp>
        <p:nvSpPr>
          <p:cNvPr id="13317" name="Text Box 2"/>
          <p:cNvSpPr txBox="1">
            <a:spLocks noChangeArrowheads="1"/>
          </p:cNvSpPr>
          <p:nvPr/>
        </p:nvSpPr>
        <p:spPr bwMode="auto">
          <a:xfrm>
            <a:off x="1042988" y="1773238"/>
            <a:ext cx="7499350" cy="29511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63538" indent="-282575">
              <a:spcBef>
                <a:spcPts val="600"/>
              </a:spcBef>
              <a:buClr>
                <a:srgbClr val="3891A7"/>
              </a:buClr>
              <a:buSzPct val="80000"/>
              <a:buFont typeface="Corbel" pitchFamily="34" charset="0"/>
              <a:buChar char=" 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bel" pitchFamily="34" charset="0"/>
              </a:rPr>
              <a:t>Библиотеки</a:t>
            </a:r>
          </a:p>
          <a:p>
            <a:pPr marL="363538" indent="-282575">
              <a:spcBef>
                <a:spcPts val="600"/>
              </a:spcBef>
              <a:buClr>
                <a:srgbClr val="3891A7"/>
              </a:buClr>
              <a:buSzPct val="80000"/>
              <a:buFont typeface="Corbel" pitchFamily="34" charset="0"/>
              <a:buChar char=" 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bel" pitchFamily="34" charset="0"/>
              </a:rPr>
              <a:t>Справочные службы</a:t>
            </a:r>
          </a:p>
          <a:p>
            <a:pPr marL="363538" indent="-282575">
              <a:spcBef>
                <a:spcPts val="600"/>
              </a:spcBef>
              <a:buClr>
                <a:srgbClr val="3891A7"/>
              </a:buClr>
              <a:buSzPct val="80000"/>
              <a:buFont typeface="Corbel" pitchFamily="34" charset="0"/>
              <a:buChar char=" 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bel" pitchFamily="34" charset="0"/>
              </a:rPr>
              <a:t>Учреждения СМИ</a:t>
            </a:r>
          </a:p>
          <a:p>
            <a:pPr marL="363538" indent="-282575">
              <a:spcBef>
                <a:spcPts val="600"/>
              </a:spcBef>
              <a:buClr>
                <a:srgbClr val="3891A7"/>
              </a:buClr>
              <a:buSzPct val="80000"/>
              <a:buFont typeface="Corbel" pitchFamily="34" charset="0"/>
              <a:buChar char=" 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bel" pitchFamily="34" charset="0"/>
              </a:rPr>
              <a:t>Бухгалтерии</a:t>
            </a:r>
          </a:p>
          <a:p>
            <a:pPr marL="363538" indent="-282575">
              <a:spcBef>
                <a:spcPts val="600"/>
              </a:spcBef>
              <a:buClr>
                <a:srgbClr val="3891A7"/>
              </a:buClr>
              <a:buSzPct val="80000"/>
              <a:buFont typeface="Corbel" pitchFamily="34" charset="0"/>
              <a:buChar char=" 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bel" pitchFamily="34" charset="0"/>
              </a:rPr>
              <a:t>Отделы кадров</a:t>
            </a:r>
          </a:p>
          <a:p>
            <a:pPr marL="363538" indent="-282575">
              <a:spcBef>
                <a:spcPts val="600"/>
              </a:spcBef>
              <a:buClr>
                <a:srgbClr val="3891A7"/>
              </a:buClr>
              <a:buSzPct val="80000"/>
              <a:buFont typeface="Corbe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bel" pitchFamily="34" charset="0"/>
            </a:endParaRPr>
          </a:p>
        </p:txBody>
      </p:sp>
      <p:sp>
        <p:nvSpPr>
          <p:cNvPr id="9220" name="Text Box 11"/>
          <p:cNvSpPr txBox="1">
            <a:spLocks noChangeArrowheads="1"/>
          </p:cNvSpPr>
          <p:nvPr/>
        </p:nvSpPr>
        <p:spPr bwMode="auto">
          <a:xfrm>
            <a:off x="1403350" y="4941888"/>
            <a:ext cx="80851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2500" b="1">
                <a:solidFill>
                  <a:srgbClr val="FFFF00"/>
                </a:solidFill>
                <a:latin typeface="Calibri" pitchFamily="34" charset="0"/>
              </a:rPr>
              <a:t>Примеров может быть сколько угодно!</a:t>
            </a:r>
          </a:p>
          <a:p>
            <a:r>
              <a:rPr lang="ru-RU" altLang="ru-RU" sz="2500" b="1">
                <a:solidFill>
                  <a:srgbClr val="FFFF00"/>
                </a:solidFill>
                <a:latin typeface="Calibri" pitchFamily="34" charset="0"/>
              </a:rPr>
              <a:t>Так что же такое Информационная система</a:t>
            </a:r>
            <a:r>
              <a:rPr lang="en-US" altLang="ru-RU" sz="2500" b="1">
                <a:solidFill>
                  <a:srgbClr val="FFFF00"/>
                </a:solidFill>
                <a:latin typeface="Calibri" pitchFamily="34" charset="0"/>
              </a:rPr>
              <a:t>?</a:t>
            </a:r>
            <a:endParaRPr lang="ru-RU" altLang="ru-RU" sz="2500" b="1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611188" y="549275"/>
            <a:ext cx="8323262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5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Информационная система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187450" y="2276475"/>
            <a:ext cx="7499350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63538" indent="-282575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None/>
            </a:pPr>
            <a:r>
              <a:rPr lang="en-US" altLang="ru-RU" i="1"/>
              <a:t>	</a:t>
            </a:r>
            <a:r>
              <a:rPr lang="ru-RU" altLang="ru-RU" sz="3200" i="1">
                <a:solidFill>
                  <a:schemeClr val="tx1"/>
                </a:solidFill>
                <a:latin typeface="Calibri" pitchFamily="34" charset="0"/>
              </a:rPr>
              <a:t>это система, построенная на базе компьютерной техники, предназначенная для хранения, поиска, обработки и передачи значительных объемов информации, имеющая определенную практическую сферу применения.</a:t>
            </a:r>
            <a:r>
              <a:rPr lang="ru-RU" altLang="ru-RU" sz="3200">
                <a:solidFill>
                  <a:schemeClr val="tx1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420938"/>
            <a:ext cx="5762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088" y="188913"/>
            <a:ext cx="7715250" cy="1139825"/>
          </a:xfrm>
        </p:spPr>
        <p:txBody>
          <a:bodyPr lIns="90000" tIns="46800" rIns="90000" bIns="46800" anchorCtr="0"/>
          <a:lstStyle/>
          <a:p>
            <a:pPr algn="l" defTabSz="449263" eaLnBrk="1" hangingPunct="1"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000" b="1" smtClean="0">
                <a:solidFill>
                  <a:srgbClr val="FFFFCC"/>
                </a:solidFill>
                <a:latin typeface="Calibri" pitchFamily="34" charset="0"/>
              </a:rPr>
              <a:t>Классификация ИС</a:t>
            </a:r>
            <a:br>
              <a:rPr lang="ru-RU" sz="4000" b="1" smtClean="0">
                <a:solidFill>
                  <a:srgbClr val="FFFFCC"/>
                </a:solidFill>
                <a:latin typeface="Calibri" pitchFamily="34" charset="0"/>
              </a:rPr>
            </a:br>
            <a:r>
              <a:rPr lang="ru-RU" sz="4000" b="1" smtClean="0">
                <a:solidFill>
                  <a:srgbClr val="FFFFCC"/>
                </a:solidFill>
                <a:latin typeface="Calibri" pitchFamily="34" charset="0"/>
              </a:rPr>
              <a:t>по </a:t>
            </a:r>
            <a:r>
              <a:rPr lang="ru-RU" sz="4000" b="1" smtClean="0">
                <a:solidFill>
                  <a:srgbClr val="FF0000"/>
                </a:solidFill>
                <a:latin typeface="Calibri" pitchFamily="34" charset="0"/>
              </a:rPr>
              <a:t>техническим средствам</a:t>
            </a:r>
          </a:p>
        </p:txBody>
      </p:sp>
      <p:sp>
        <p:nvSpPr>
          <p:cNvPr id="15365" name="Text Box 2"/>
          <p:cNvSpPr txBox="1">
            <a:spLocks noChangeArrowheads="1"/>
          </p:cNvSpPr>
          <p:nvPr/>
        </p:nvSpPr>
        <p:spPr bwMode="auto">
          <a:xfrm>
            <a:off x="395288" y="1700213"/>
            <a:ext cx="8220075" cy="468153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423863" indent="-342900" algn="just">
              <a:spcBef>
                <a:spcPts val="600"/>
              </a:spcBef>
              <a:buClr>
                <a:schemeClr val="tx1"/>
              </a:buClr>
              <a:buSzPct val="80000"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i="1"/>
              <a:t>	</a:t>
            </a:r>
            <a:r>
              <a:rPr lang="ru-RU" sz="24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ИС </a:t>
            </a:r>
            <a:r>
              <a:rPr lang="ru-RU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на одном компьютере</a:t>
            </a:r>
            <a:r>
              <a:rPr lang="ru-RU" i="1">
                <a:solidFill>
                  <a:schemeClr val="tx1"/>
                </a:solidFill>
              </a:rPr>
              <a:t> </a:t>
            </a:r>
            <a:r>
              <a:rPr lang="ru-RU">
                <a:solidFill>
                  <a:srgbClr val="000000"/>
                </a:solidFill>
              </a:rPr>
              <a:t>(</a:t>
            </a:r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Простейшая ИС. Это может быть персональный компьютер. Вся информация сосредоточена в памяти этой машины  и на ней же функционирует все программное обеспечение системы</a:t>
            </a:r>
            <a:r>
              <a:rPr lang="ru-RU">
                <a:solidFill>
                  <a:srgbClr val="000000"/>
                </a:solidFill>
              </a:rPr>
              <a:t>).</a:t>
            </a:r>
          </a:p>
          <a:p>
            <a:pPr marL="423863" indent="-342900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>
              <a:solidFill>
                <a:srgbClr val="000000"/>
              </a:solidFill>
            </a:endParaRPr>
          </a:p>
          <a:p>
            <a:pPr marL="423863" indent="-342900" algn="just">
              <a:spcBef>
                <a:spcPts val="600"/>
              </a:spcBef>
              <a:buClr>
                <a:schemeClr val="tx1"/>
              </a:buClr>
              <a:buSzPct val="80000"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400" i="1">
                <a:solidFill>
                  <a:schemeClr val="tx1"/>
                </a:solidFill>
              </a:rPr>
              <a:t>	</a:t>
            </a:r>
            <a:r>
              <a:rPr lang="ru-RU" sz="2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ИС</a:t>
            </a:r>
            <a:r>
              <a:rPr lang="ru-RU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на базе локальной сети</a:t>
            </a:r>
            <a:r>
              <a:rPr lang="ru-RU" i="1">
                <a:solidFill>
                  <a:schemeClr val="tx1"/>
                </a:solidFill>
              </a:rPr>
              <a:t> </a:t>
            </a:r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(Обычно зто информационные системы, обслуживающие учреждение, предприятие, фирму. В такой системе информация может передаваться по сети между разными пользователями; разные части общедоступных данных могут храниться на разных компьютерах сети).</a:t>
            </a:r>
          </a:p>
          <a:p>
            <a:pPr marL="423863" indent="-342900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b="1">
              <a:solidFill>
                <a:srgbClr val="000000"/>
              </a:solidFill>
              <a:latin typeface="Calibri" pitchFamily="34" charset="0"/>
            </a:endParaRPr>
          </a:p>
          <a:p>
            <a:pPr marL="423863" indent="-342900" algn="just">
              <a:spcBef>
                <a:spcPts val="600"/>
              </a:spcBef>
              <a:buClr>
                <a:schemeClr val="tx1"/>
              </a:buClr>
              <a:buSzPct val="80000"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400" b="1" i="1">
                <a:solidFill>
                  <a:srgbClr val="FFFF00"/>
                </a:solidFill>
              </a:rPr>
              <a:t>	</a:t>
            </a:r>
            <a:r>
              <a:rPr lang="ru-RU" sz="2400" b="1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ИС</a:t>
            </a:r>
            <a:r>
              <a:rPr lang="ru-RU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на базе глобальных компьютерных сетей</a:t>
            </a:r>
            <a:r>
              <a:rPr lang="ru-RU" sz="2400" b="1" i="1">
                <a:solidFill>
                  <a:srgbClr val="FFFF00"/>
                </a:solidFill>
              </a:rPr>
              <a:t> </a:t>
            </a:r>
            <a:r>
              <a:rPr lang="ru-RU" b="1">
                <a:solidFill>
                  <a:srgbClr val="000000"/>
                </a:solidFill>
              </a:rPr>
              <a:t>(</a:t>
            </a: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Все известные вам службы Интернета можно рассматривать как таковые. Наиболее масштабной из них является World Wide Web</a:t>
            </a:r>
            <a:r>
              <a:rPr lang="ru-RU" b="1">
                <a:solidFill>
                  <a:srgbClr val="000000"/>
                </a:solidFill>
              </a:rPr>
              <a:t>).</a:t>
            </a:r>
          </a:p>
          <a:p>
            <a:pPr marL="423863" indent="-342900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2400" b="1" i="1">
              <a:solidFill>
                <a:srgbClr val="FFFF00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088" y="188913"/>
            <a:ext cx="7715250" cy="1139825"/>
          </a:xfrm>
        </p:spPr>
        <p:txBody>
          <a:bodyPr lIns="90000" tIns="46800" rIns="90000" bIns="46800" anchorCtr="0"/>
          <a:lstStyle/>
          <a:p>
            <a:pPr algn="l" defTabSz="449263" eaLnBrk="1" hangingPunct="1"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000" b="1" smtClean="0">
                <a:solidFill>
                  <a:srgbClr val="FFFFCC"/>
                </a:solidFill>
                <a:latin typeface="Calibri" pitchFamily="34" charset="0"/>
              </a:rPr>
              <a:t>Классификация ИС</a:t>
            </a:r>
            <a:br>
              <a:rPr lang="ru-RU" sz="4000" b="1" smtClean="0">
                <a:solidFill>
                  <a:srgbClr val="FFFFCC"/>
                </a:solidFill>
                <a:latin typeface="Calibri" pitchFamily="34" charset="0"/>
              </a:rPr>
            </a:br>
            <a:r>
              <a:rPr lang="ru-RU" sz="4000" b="1" smtClean="0">
                <a:solidFill>
                  <a:srgbClr val="FFFFCC"/>
                </a:solidFill>
                <a:latin typeface="Calibri" pitchFamily="34" charset="0"/>
              </a:rPr>
              <a:t>по </a:t>
            </a:r>
            <a:r>
              <a:rPr lang="ru-RU" sz="4000" b="1" smtClean="0">
                <a:solidFill>
                  <a:srgbClr val="FF0000"/>
                </a:solidFill>
                <a:latin typeface="Calibri" pitchFamily="34" charset="0"/>
              </a:rPr>
              <a:t>назначению </a:t>
            </a:r>
            <a:r>
              <a:rPr lang="ru-RU" sz="2000" b="1" smtClean="0">
                <a:solidFill>
                  <a:srgbClr val="FFFFCC"/>
                </a:solidFill>
                <a:latin typeface="Calibri" pitchFamily="34" charset="0"/>
              </a:rPr>
              <a:t>(т.е. по выполняемым функциям)</a:t>
            </a:r>
          </a:p>
        </p:txBody>
      </p:sp>
      <p:sp>
        <p:nvSpPr>
          <p:cNvPr id="172035" name="Text Box 2"/>
          <p:cNvSpPr txBox="1">
            <a:spLocks noChangeArrowheads="1"/>
          </p:cNvSpPr>
          <p:nvPr/>
        </p:nvSpPr>
        <p:spPr bwMode="auto">
          <a:xfrm>
            <a:off x="395288" y="1700213"/>
            <a:ext cx="8220075" cy="468153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423863" indent="-342900" algn="just">
              <a:spcBef>
                <a:spcPts val="600"/>
              </a:spcBef>
              <a:buClr>
                <a:schemeClr val="tx1"/>
              </a:buClr>
              <a:buSzPct val="80000"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i="1">
                <a:latin typeface="Calibri" pitchFamily="34" charset="0"/>
              </a:rPr>
              <a:t>	</a:t>
            </a:r>
            <a:r>
              <a:rPr lang="ru-RU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Информационно-справочные (информационно-поисковые) системы</a:t>
            </a:r>
            <a:r>
              <a:rPr lang="ru-RU" sz="2400" i="1"/>
              <a:t> </a:t>
            </a:r>
            <a:r>
              <a:rPr lang="ru-RU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Основная цель в использовании таких систем — оперативное получение ответов на запросы пользователей в диалоговом режиме. Характерным свойством ИПС является большой объем хранимых данных, их постоянная обновляемость</a:t>
            </a:r>
            <a:r>
              <a:rPr lang="ru-RU">
                <a:solidFill>
                  <a:srgbClr val="000000"/>
                </a:solidFill>
              </a:rPr>
              <a:t>).</a:t>
            </a:r>
            <a:r>
              <a:rPr lang="ru-RU">
                <a:solidFill>
                  <a:schemeClr val="tx1"/>
                </a:solidFill>
                <a:latin typeface="Calibri" pitchFamily="34" charset="0"/>
              </a:rPr>
              <a:t>Н: Поисковые системы интернета (</a:t>
            </a:r>
            <a:r>
              <a:rPr lang="en-US">
                <a:solidFill>
                  <a:schemeClr val="tx1"/>
                </a:solidFill>
                <a:latin typeface="Calibri" pitchFamily="34" charset="0"/>
              </a:rPr>
              <a:t>Yandex, Rambler, Google…)</a:t>
            </a:r>
            <a:endParaRPr lang="ru-RU">
              <a:solidFill>
                <a:schemeClr val="tx1"/>
              </a:solidFill>
              <a:latin typeface="Calibri" pitchFamily="34" charset="0"/>
            </a:endParaRPr>
          </a:p>
          <a:p>
            <a:pPr marL="423863" indent="-342900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>
              <a:solidFill>
                <a:schemeClr val="tx1"/>
              </a:solidFill>
              <a:latin typeface="Calibri" pitchFamily="34" charset="0"/>
            </a:endParaRPr>
          </a:p>
          <a:p>
            <a:pPr marL="423863" indent="-342900" algn="just">
              <a:spcBef>
                <a:spcPts val="600"/>
              </a:spcBef>
              <a:buClr>
                <a:schemeClr val="tx1"/>
              </a:buClr>
              <a:buSzPct val="80000"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400" i="1">
                <a:solidFill>
                  <a:schemeClr val="tx1"/>
                </a:solidFill>
              </a:rPr>
              <a:t>	</a:t>
            </a:r>
            <a:r>
              <a:rPr lang="ru-RU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Управляющие системы</a:t>
            </a:r>
            <a:r>
              <a:rPr lang="ru-RU" i="1">
                <a:solidFill>
                  <a:schemeClr val="tx1"/>
                </a:solidFill>
              </a:rPr>
              <a:t> </a:t>
            </a:r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(Основное назначение таких систем — выработка управляющих решений</a:t>
            </a:r>
            <a:r>
              <a:rPr lang="ru-RU" sz="1600" b="1" i="1">
                <a:solidFill>
                  <a:srgbClr val="000000"/>
                </a:solidFill>
                <a:latin typeface="Calibri" pitchFamily="34" charset="0"/>
              </a:rPr>
              <a:t>.</a:t>
            </a:r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).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 rot="3847004">
            <a:off x="3175001" y="4321175"/>
            <a:ext cx="360362" cy="1455737"/>
          </a:xfrm>
          <a:prstGeom prst="downArrow">
            <a:avLst>
              <a:gd name="adj1" fmla="val 50000"/>
              <a:gd name="adj2" fmla="val 100991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altLang="ru-RU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 rot="-3537893">
            <a:off x="5251450" y="4381500"/>
            <a:ext cx="360363" cy="1414463"/>
          </a:xfrm>
          <a:prstGeom prst="downArrow">
            <a:avLst>
              <a:gd name="adj1" fmla="val 50000"/>
              <a:gd name="adj2" fmla="val 98128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altLang="ru-RU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23850" y="5589588"/>
            <a:ext cx="32385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b="1">
                <a:solidFill>
                  <a:schemeClr val="tx1"/>
                </a:solidFill>
              </a:rPr>
              <a:t>Система автоматического </a:t>
            </a:r>
          </a:p>
          <a:p>
            <a:pPr algn="ctr"/>
            <a:r>
              <a:rPr lang="ru-RU" altLang="ru-RU" b="1">
                <a:solidFill>
                  <a:schemeClr val="tx1"/>
                </a:solidFill>
              </a:rPr>
              <a:t>Управления (САУ)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076825" y="5589588"/>
            <a:ext cx="380047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solidFill>
                  <a:schemeClr val="tx1"/>
                </a:solidFill>
              </a:rPr>
              <a:t>Автоматизированные системы</a:t>
            </a:r>
          </a:p>
          <a:p>
            <a:pPr algn="ctr"/>
            <a:r>
              <a:rPr lang="ru-RU" altLang="ru-RU" b="1">
                <a:solidFill>
                  <a:schemeClr val="tx1"/>
                </a:solidFill>
              </a:rPr>
              <a:t>Управления (АСУ)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539750" y="188913"/>
            <a:ext cx="832326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Система автоматического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Управления (</a:t>
            </a:r>
            <a: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САУ</a:t>
            </a:r>
            <a:r>
              <a:rPr lang="ru-RU" sz="4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)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395288" y="1844675"/>
            <a:ext cx="8135937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63538" indent="-282575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algn="just" eaLnBrk="1" hangingPunct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None/>
            </a:pPr>
            <a:r>
              <a:rPr lang="en-US" altLang="ru-RU" i="1"/>
              <a:t>	</a:t>
            </a:r>
            <a:r>
              <a:rPr lang="ru-RU" altLang="ru-RU" i="1"/>
              <a:t>. </a:t>
            </a:r>
            <a:r>
              <a:rPr lang="ru-RU" altLang="ru-RU" sz="2500" b="1">
                <a:solidFill>
                  <a:srgbClr val="FF0000"/>
                </a:solidFill>
                <a:latin typeface="Calibri" pitchFamily="34" charset="0"/>
              </a:rPr>
              <a:t>(САУ) работают без участия человека.</a:t>
            </a:r>
            <a:r>
              <a:rPr lang="ru-RU" altLang="ru-RU" sz="2500">
                <a:solidFill>
                  <a:schemeClr val="tx1"/>
                </a:solidFill>
                <a:latin typeface="Calibri" pitchFamily="34" charset="0"/>
              </a:rPr>
              <a:t> Это системы управления техническими устройствами, производственными установками, техно-логическими процессами. Например, САУ используются для управления работой автоматической линии на производственном предприятии. В таких системах реализована схема управления с обратной связью. </a:t>
            </a:r>
            <a:r>
              <a:rPr lang="ru-RU" altLang="ru-RU" sz="2500" b="1">
                <a:solidFill>
                  <a:schemeClr val="tx1"/>
                </a:solidFill>
                <a:latin typeface="Calibri" pitchFamily="34" charset="0"/>
              </a:rPr>
              <a:t>Роль системы управления выполняет компьютер</a:t>
            </a:r>
            <a:r>
              <a:rPr lang="ru-RU" altLang="ru-RU" sz="2500">
                <a:solidFill>
                  <a:schemeClr val="tx1"/>
                </a:solidFill>
                <a:latin typeface="Calibri" pitchFamily="34" charset="0"/>
              </a:rPr>
              <a:t>, который работает по программе, составленной программистами. Управление в САУ происходит в режиме реального времени.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539750" y="188913"/>
            <a:ext cx="832326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Автоматизированные системы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Управления (</a:t>
            </a:r>
            <a: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АСУ</a:t>
            </a:r>
            <a:r>
              <a:rPr lang="ru-RU" sz="4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)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68313" y="1916113"/>
            <a:ext cx="83534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63538" indent="-282575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algn="just" eaLnBrk="1" hangingPunct="1"/>
            <a:r>
              <a:rPr lang="ru-RU" altLang="ru-RU" sz="2500">
                <a:solidFill>
                  <a:schemeClr val="tx1"/>
                </a:solidFill>
                <a:latin typeface="Calibri" pitchFamily="34" charset="0"/>
              </a:rPr>
              <a:t>(АСУ) можно назвать </a:t>
            </a:r>
            <a:r>
              <a:rPr lang="ru-RU" altLang="ru-RU" sz="2500" b="1">
                <a:solidFill>
                  <a:srgbClr val="FF0000"/>
                </a:solidFill>
                <a:latin typeface="Calibri" pitchFamily="34" charset="0"/>
              </a:rPr>
              <a:t>человеко-машинными системами</a:t>
            </a:r>
            <a:r>
              <a:rPr lang="ru-RU" altLang="ru-RU" sz="2500">
                <a:solidFill>
                  <a:schemeClr val="tx1"/>
                </a:solidFill>
                <a:latin typeface="Calibri" pitchFamily="34" charset="0"/>
              </a:rPr>
              <a:t>. В них компьютер выступает в роли помощника человека-управляющего. В АСУ задача компьютера состоит в оперативном предоставлении человеку необходимой информации для принятия решения. Конечно, в АСУ тоже имеются ограничения на время получения ответа от компьютера на запросы пользователей. Но эти ограничения не такие жесткие, как в автоматических системах. Часто в автоматизированных системах управления в качестве подсистем присутствуют ИПС..</a:t>
            </a:r>
            <a:br>
              <a:rPr lang="ru-RU" altLang="ru-RU" sz="2500">
                <a:solidFill>
                  <a:schemeClr val="tx1"/>
                </a:solidFill>
                <a:latin typeface="Calibri" pitchFamily="34" charset="0"/>
              </a:rPr>
            </a:br>
            <a:r>
              <a:rPr lang="ru-RU" altLang="ru-RU" sz="2500" i="1"/>
              <a:t/>
            </a:r>
            <a:br>
              <a:rPr lang="ru-RU" altLang="ru-RU" sz="2500" i="1"/>
            </a:br>
            <a:endParaRPr lang="ru-RU" altLang="ru-RU" sz="2500" i="1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088" y="188913"/>
            <a:ext cx="7715250" cy="1139825"/>
          </a:xfrm>
        </p:spPr>
        <p:txBody>
          <a:bodyPr lIns="90000" tIns="46800" rIns="90000" bIns="46800" anchorCtr="0"/>
          <a:lstStyle/>
          <a:p>
            <a:pPr algn="l" defTabSz="449263" eaLnBrk="1" hangingPunct="1"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000" b="1" smtClean="0">
                <a:solidFill>
                  <a:srgbClr val="FF0000"/>
                </a:solidFill>
                <a:latin typeface="Calibri" pitchFamily="34" charset="0"/>
              </a:rPr>
              <a:t>Виды</a:t>
            </a:r>
            <a:r>
              <a:rPr lang="ru-RU" sz="4000" b="1" smtClean="0">
                <a:solidFill>
                  <a:srgbClr val="FFFFCC"/>
                </a:solidFill>
                <a:latin typeface="Calibri" pitchFamily="34" charset="0"/>
              </a:rPr>
              <a:t> Информационных Систем</a:t>
            </a:r>
            <a:br>
              <a:rPr lang="ru-RU" sz="4000" b="1" smtClean="0">
                <a:solidFill>
                  <a:srgbClr val="FFFFCC"/>
                </a:solidFill>
                <a:latin typeface="Calibri" pitchFamily="34" charset="0"/>
              </a:rPr>
            </a:br>
            <a:r>
              <a:rPr lang="ru-RU" sz="4000" b="1" smtClean="0">
                <a:solidFill>
                  <a:srgbClr val="FFFFCC"/>
                </a:solidFill>
                <a:latin typeface="Calibri" pitchFamily="34" charset="0"/>
              </a:rPr>
              <a:t>в обучении</a:t>
            </a:r>
            <a:endParaRPr lang="ru-RU" sz="2000" b="1" smtClean="0">
              <a:solidFill>
                <a:srgbClr val="FFFFCC"/>
              </a:solidFill>
              <a:latin typeface="Calibri" pitchFamily="34" charset="0"/>
            </a:endParaRPr>
          </a:p>
        </p:txBody>
      </p:sp>
      <p:sp>
        <p:nvSpPr>
          <p:cNvPr id="177155" name="Text Box 2"/>
          <p:cNvSpPr txBox="1">
            <a:spLocks noChangeArrowheads="1"/>
          </p:cNvSpPr>
          <p:nvPr/>
        </p:nvSpPr>
        <p:spPr bwMode="auto">
          <a:xfrm>
            <a:off x="395288" y="1700213"/>
            <a:ext cx="8220075" cy="468153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423863" indent="-342900" algn="just">
              <a:spcBef>
                <a:spcPts val="600"/>
              </a:spcBef>
              <a:buClr>
                <a:schemeClr val="tx1"/>
              </a:buClr>
              <a:buSzPct val="80000"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i="1">
                <a:latin typeface="Calibri" pitchFamily="34" charset="0"/>
              </a:rPr>
              <a:t>	</a:t>
            </a:r>
            <a:r>
              <a:rPr lang="ru-RU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Обучающая система на базе компьютера</a:t>
            </a:r>
            <a:r>
              <a:rPr lang="ru-RU" sz="2400" i="1"/>
              <a:t> </a:t>
            </a:r>
            <a:r>
              <a:rPr lang="ru-RU">
                <a:solidFill>
                  <a:schemeClr val="tx1"/>
                </a:solidFill>
                <a:latin typeface="Calibri" pitchFamily="34" charset="0"/>
              </a:rPr>
              <a:t>(</a:t>
            </a:r>
            <a:r>
              <a:rPr lang="ru-RU" i="1">
                <a:solidFill>
                  <a:schemeClr val="tx1"/>
                </a:solidFill>
                <a:latin typeface="Calibri" pitchFamily="34" charset="0"/>
              </a:rPr>
              <a:t>Простейший вариант такой системы — обучающая программа на ПК, с которой </a:t>
            </a:r>
            <a:r>
              <a:rPr lang="ru-RU" b="1" i="1" u="sng">
                <a:solidFill>
                  <a:srgbClr val="FFFF00"/>
                </a:solidFill>
                <a:latin typeface="Calibri" pitchFamily="34" charset="0"/>
              </a:rPr>
              <a:t>пользователь работает в индивидуальном режиме</a:t>
            </a:r>
            <a:r>
              <a:rPr lang="ru-RU" i="1">
                <a:solidFill>
                  <a:schemeClr val="tx1"/>
                </a:solidFill>
                <a:latin typeface="Calibri" pitchFamily="34" charset="0"/>
              </a:rPr>
              <a:t>. Более сложными являются обучающие системы, использующие возможности компьютерных сетей.) </a:t>
            </a:r>
          </a:p>
          <a:p>
            <a:pPr marL="423863" indent="-342900" algn="just">
              <a:spcBef>
                <a:spcPts val="600"/>
              </a:spcBef>
              <a:buClr>
                <a:schemeClr val="tx1"/>
              </a:buClr>
              <a:buSzPct val="80000"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i="1">
              <a:solidFill>
                <a:schemeClr val="tx1"/>
              </a:solidFill>
              <a:latin typeface="Calibri" pitchFamily="34" charset="0"/>
            </a:endParaRPr>
          </a:p>
          <a:p>
            <a:pPr marL="423863" indent="-342900" algn="just">
              <a:spcBef>
                <a:spcPts val="600"/>
              </a:spcBef>
              <a:buClr>
                <a:schemeClr val="tx1"/>
              </a:buClr>
              <a:buSzPct val="80000"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400" i="1">
                <a:solidFill>
                  <a:schemeClr val="tx1"/>
                </a:solidFill>
              </a:rPr>
              <a:t>	</a:t>
            </a:r>
            <a:r>
              <a:rPr lang="ru-RU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Системы дистанционного обучения </a:t>
            </a:r>
            <a:r>
              <a:rPr lang="ru-RU" i="1">
                <a:solidFill>
                  <a:schemeClr val="tx1"/>
                </a:solidFill>
                <a:latin typeface="Calibri" pitchFamily="34" charset="0"/>
              </a:rPr>
              <a:t>(Наиболее сложные и масштабные обучающие системы </a:t>
            </a:r>
            <a:r>
              <a:rPr lang="ru-RU" b="1" i="1" u="sng">
                <a:solidFill>
                  <a:srgbClr val="FFFF00"/>
                </a:solidFill>
                <a:latin typeface="Calibri" pitchFamily="34" charset="0"/>
              </a:rPr>
              <a:t>работающие в глобальных сетях</a:t>
            </a:r>
            <a:r>
              <a:rPr lang="ru-RU" i="1">
                <a:solidFill>
                  <a:schemeClr val="tx1"/>
                </a:solidFill>
                <a:latin typeface="Calibri" pitchFamily="34" charset="0"/>
              </a:rPr>
              <a:t>. Дистанционное образование называют образованием XXI века. Такие системы открывают доступ к качественному образованию для всех людей, независимо от их места жительства, возраста, возможных физических ограничений. Высокоскоростные системы связи в сочетании с технологией мультимедиа позволяют организовывать обучение в режиме реального времени (on line), проводить дистанционные лекции, семинары, конференции, принимать зачеты и экзамены.</a:t>
            </a:r>
          </a:p>
          <a:p>
            <a:pPr marL="423863" indent="-342900" algn="just">
              <a:spcBef>
                <a:spcPts val="600"/>
              </a:spcBef>
              <a:buClr>
                <a:schemeClr val="tx1"/>
              </a:buClr>
              <a:buSzPct val="8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1500" i="1">
                <a:solidFill>
                  <a:schemeClr val="tx1"/>
                </a:solidFill>
              </a:rPr>
              <a:t/>
            </a:r>
            <a:br>
              <a:rPr lang="ru-RU" sz="1500" i="1">
                <a:solidFill>
                  <a:schemeClr val="tx1"/>
                </a:solidFill>
              </a:rPr>
            </a:br>
            <a:r>
              <a:rPr lang="ru-RU" sz="1500" i="1">
                <a:solidFill>
                  <a:schemeClr val="tx1"/>
                </a:solidFill>
              </a:rPr>
              <a:t/>
            </a:r>
            <a:br>
              <a:rPr lang="ru-RU" sz="1500" i="1">
                <a:solidFill>
                  <a:schemeClr val="tx1"/>
                </a:solidFill>
              </a:rPr>
            </a:br>
            <a:endParaRPr lang="ru-RU" sz="1500" i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539750" y="188913"/>
            <a:ext cx="832326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Экспертные системы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468313" y="1268413"/>
            <a:ext cx="83534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63538" indent="-282575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algn="just" eaLnBrk="1" hangingPunct="1"/>
            <a:r>
              <a:rPr lang="ru-RU" altLang="ru-RU" sz="2300">
                <a:solidFill>
                  <a:schemeClr val="tx1"/>
                </a:solidFill>
                <a:latin typeface="Calibri" pitchFamily="34" charset="0"/>
              </a:rPr>
              <a:t>системы, </a:t>
            </a:r>
            <a:r>
              <a:rPr lang="ru-RU" altLang="ru-RU" sz="2300" b="1">
                <a:solidFill>
                  <a:srgbClr val="FFFF00"/>
                </a:solidFill>
                <a:latin typeface="Calibri" pitchFamily="34" charset="0"/>
              </a:rPr>
              <a:t>основанные на моделях знаний из определенных предметных областей</a:t>
            </a:r>
            <a:r>
              <a:rPr lang="ru-RU" altLang="ru-RU" sz="2300">
                <a:solidFill>
                  <a:schemeClr val="tx1"/>
                </a:solidFill>
                <a:latin typeface="Calibri" pitchFamily="34" charset="0"/>
              </a:rPr>
              <a:t>. Экспертные системы относятся к разделу информатики, который называется «Искусственный интеллект». Экспертная система заключает в себе знания высококвалифицированного специалиста в определенной предметной области и </a:t>
            </a:r>
            <a:r>
              <a:rPr lang="ru-RU" altLang="ru-RU" sz="2300" b="1">
                <a:solidFill>
                  <a:srgbClr val="FFFF00"/>
                </a:solidFill>
                <a:latin typeface="Calibri" pitchFamily="34" charset="0"/>
              </a:rPr>
              <a:t>используется для</a:t>
            </a:r>
            <a:r>
              <a:rPr lang="ru-RU" altLang="ru-RU" sz="2300">
                <a:solidFill>
                  <a:schemeClr val="tx1"/>
                </a:solidFill>
                <a:latin typeface="Calibri" pitchFamily="34" charset="0"/>
              </a:rPr>
              <a:t> консультаций,  помощи в </a:t>
            </a:r>
            <a:r>
              <a:rPr lang="ru-RU" altLang="ru-RU" sz="2300" b="1">
                <a:solidFill>
                  <a:srgbClr val="FFFF00"/>
                </a:solidFill>
                <a:latin typeface="Calibri" pitchFamily="34" charset="0"/>
              </a:rPr>
              <a:t>принятии сложных решений</a:t>
            </a:r>
            <a:r>
              <a:rPr lang="ru-RU" altLang="ru-RU" sz="2300">
                <a:solidFill>
                  <a:schemeClr val="tx1"/>
                </a:solidFill>
                <a:latin typeface="Calibri" pitchFamily="34" charset="0"/>
              </a:rPr>
              <a:t>, для решения плохо формализуемых задач. </a:t>
            </a:r>
          </a:p>
          <a:p>
            <a:pPr algn="just" eaLnBrk="1" hangingPunct="1"/>
            <a:endParaRPr lang="ru-RU" altLang="ru-RU" sz="2300">
              <a:solidFill>
                <a:schemeClr val="tx1"/>
              </a:solidFill>
              <a:latin typeface="Calibri" pitchFamily="34" charset="0"/>
            </a:endParaRPr>
          </a:p>
          <a:p>
            <a:pPr algn="just" eaLnBrk="1" hangingPunct="1"/>
            <a:r>
              <a:rPr lang="ru-RU" altLang="ru-RU" sz="2300">
                <a:solidFill>
                  <a:schemeClr val="tx1"/>
                </a:solidFill>
                <a:latin typeface="Calibri" pitchFamily="34" charset="0"/>
              </a:rPr>
              <a:t>Примерами проблем, которые решаются с помощью экспертных систем, являются: </a:t>
            </a:r>
            <a:r>
              <a:rPr lang="ru-RU" altLang="ru-RU" sz="2300" u="sng">
                <a:solidFill>
                  <a:schemeClr val="tx1"/>
                </a:solidFill>
                <a:latin typeface="Calibri" pitchFamily="34" charset="0"/>
              </a:rPr>
              <a:t>определение причин</a:t>
            </a:r>
            <a:r>
              <a:rPr lang="ru-RU" altLang="ru-RU" sz="2300">
                <a:solidFill>
                  <a:schemeClr val="tx1"/>
                </a:solidFill>
                <a:latin typeface="Calibri" pitchFamily="34" charset="0"/>
              </a:rPr>
              <a:t> неисправности сложной техники (например, космического корабля); </a:t>
            </a:r>
            <a:r>
              <a:rPr lang="ru-RU" altLang="ru-RU" sz="2300" u="sng">
                <a:solidFill>
                  <a:schemeClr val="tx1"/>
                </a:solidFill>
                <a:latin typeface="Calibri" pitchFamily="34" charset="0"/>
              </a:rPr>
              <a:t>выдача рекомендаций</a:t>
            </a:r>
            <a:r>
              <a:rPr lang="ru-RU" altLang="ru-RU" sz="2300">
                <a:solidFill>
                  <a:schemeClr val="tx1"/>
                </a:solidFill>
                <a:latin typeface="Calibri" pitchFamily="34" charset="0"/>
              </a:rPr>
              <a:t> по ликвидации неисправности; </a:t>
            </a:r>
            <a:r>
              <a:rPr lang="ru-RU" altLang="ru-RU" sz="2300" u="sng">
                <a:solidFill>
                  <a:schemeClr val="tx1"/>
                </a:solidFill>
                <a:latin typeface="Calibri" pitchFamily="34" charset="0"/>
              </a:rPr>
              <a:t>определение</a:t>
            </a:r>
            <a:r>
              <a:rPr lang="ru-RU" altLang="ru-RU" sz="2300">
                <a:solidFill>
                  <a:schemeClr val="tx1"/>
                </a:solidFill>
                <a:latin typeface="Calibri" pitchFamily="34" charset="0"/>
              </a:rPr>
              <a:t> вероятных </a:t>
            </a:r>
            <a:r>
              <a:rPr lang="ru-RU" altLang="ru-RU" sz="2300" u="sng">
                <a:solidFill>
                  <a:schemeClr val="tx1"/>
                </a:solidFill>
                <a:latin typeface="Calibri" pitchFamily="34" charset="0"/>
              </a:rPr>
              <a:t>последствий</a:t>
            </a:r>
            <a:r>
              <a:rPr lang="ru-RU" altLang="ru-RU" sz="2300">
                <a:solidFill>
                  <a:schemeClr val="tx1"/>
                </a:solidFill>
                <a:latin typeface="Calibri" pitchFamily="34" charset="0"/>
              </a:rPr>
              <a:t> принятого управляющего решения и так далее.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orbel"/>
        <a:ea typeface=""/>
        <a:cs typeface="DejaVu Sans"/>
      </a:majorFont>
      <a:minorFont>
        <a:latin typeface="Corbel"/>
        <a:ea typeface="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orbel"/>
        <a:ea typeface=""/>
        <a:cs typeface="DejaVu Sans"/>
      </a:majorFont>
      <a:minorFont>
        <a:latin typeface="Corbel"/>
        <a:ea typeface="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orbel"/>
        <a:ea typeface=""/>
        <a:cs typeface="DejaVu Sans"/>
      </a:majorFont>
      <a:minorFont>
        <a:latin typeface="Corbel"/>
        <a:ea typeface="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orbel"/>
        <a:ea typeface=""/>
        <a:cs typeface="DejaVu Sans"/>
      </a:majorFont>
      <a:minorFont>
        <a:latin typeface="Corbel"/>
        <a:ea typeface="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orbel"/>
        <a:ea typeface=""/>
        <a:cs typeface="DejaVu Sans"/>
      </a:majorFont>
      <a:minorFont>
        <a:latin typeface="Corbel"/>
        <a:ea typeface="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Круги 3">
    <a:dk1>
      <a:srgbClr val="008AE8"/>
    </a:dk1>
    <a:lt1>
      <a:srgbClr val="FFFFFF"/>
    </a:lt1>
    <a:dk2>
      <a:srgbClr val="0068AE"/>
    </a:dk2>
    <a:lt2>
      <a:srgbClr val="CCECFF"/>
    </a:lt2>
    <a:accent1>
      <a:srgbClr val="009999"/>
    </a:accent1>
    <a:accent2>
      <a:srgbClr val="0088E4"/>
    </a:accent2>
    <a:accent3>
      <a:srgbClr val="AAB9D3"/>
    </a:accent3>
    <a:accent4>
      <a:srgbClr val="DADADA"/>
    </a:accent4>
    <a:accent5>
      <a:srgbClr val="AACACA"/>
    </a:accent5>
    <a:accent6>
      <a:srgbClr val="007BCF"/>
    </a:accent6>
    <a:hlink>
      <a:srgbClr val="99FF99"/>
    </a:hlink>
    <a:folHlink>
      <a:srgbClr val="AFE1FF"/>
    </a:folHlink>
  </a:clrScheme>
</a:themeOverride>
</file>

<file path=ppt/theme/themeOverride2.xml><?xml version="1.0" encoding="utf-8"?>
<a:themeOverride xmlns:a="http://schemas.openxmlformats.org/drawingml/2006/main">
  <a:clrScheme name="Круги 3">
    <a:dk1>
      <a:srgbClr val="008AE8"/>
    </a:dk1>
    <a:lt1>
      <a:srgbClr val="FFFFFF"/>
    </a:lt1>
    <a:dk2>
      <a:srgbClr val="0068AE"/>
    </a:dk2>
    <a:lt2>
      <a:srgbClr val="CCECFF"/>
    </a:lt2>
    <a:accent1>
      <a:srgbClr val="009999"/>
    </a:accent1>
    <a:accent2>
      <a:srgbClr val="0088E4"/>
    </a:accent2>
    <a:accent3>
      <a:srgbClr val="AAB9D3"/>
    </a:accent3>
    <a:accent4>
      <a:srgbClr val="DADADA"/>
    </a:accent4>
    <a:accent5>
      <a:srgbClr val="AACACA"/>
    </a:accent5>
    <a:accent6>
      <a:srgbClr val="007BCF"/>
    </a:accent6>
    <a:hlink>
      <a:srgbClr val="99FF99"/>
    </a:hlink>
    <a:folHlink>
      <a:srgbClr val="AFE1FF"/>
    </a:folHlink>
  </a:clrScheme>
</a:themeOverride>
</file>

<file path=ppt/theme/themeOverride3.xml><?xml version="1.0" encoding="utf-8"?>
<a:themeOverride xmlns:a="http://schemas.openxmlformats.org/drawingml/2006/main">
  <a:clrScheme name="Круги 3">
    <a:dk1>
      <a:srgbClr val="008AE8"/>
    </a:dk1>
    <a:lt1>
      <a:srgbClr val="FFFFFF"/>
    </a:lt1>
    <a:dk2>
      <a:srgbClr val="0068AE"/>
    </a:dk2>
    <a:lt2>
      <a:srgbClr val="CCECFF"/>
    </a:lt2>
    <a:accent1>
      <a:srgbClr val="009999"/>
    </a:accent1>
    <a:accent2>
      <a:srgbClr val="0088E4"/>
    </a:accent2>
    <a:accent3>
      <a:srgbClr val="AAB9D3"/>
    </a:accent3>
    <a:accent4>
      <a:srgbClr val="DADADA"/>
    </a:accent4>
    <a:accent5>
      <a:srgbClr val="AACACA"/>
    </a:accent5>
    <a:accent6>
      <a:srgbClr val="007BCF"/>
    </a:accent6>
    <a:hlink>
      <a:srgbClr val="99FF99"/>
    </a:hlink>
    <a:folHlink>
      <a:srgbClr val="AFE1FF"/>
    </a:folHlink>
  </a:clrScheme>
</a:themeOverride>
</file>

<file path=ppt/theme/themeOverride4.xml><?xml version="1.0" encoding="utf-8"?>
<a:themeOverride xmlns:a="http://schemas.openxmlformats.org/drawingml/2006/main">
  <a:clrScheme name="Круги 3">
    <a:dk1>
      <a:srgbClr val="008AE8"/>
    </a:dk1>
    <a:lt1>
      <a:srgbClr val="FFFFFF"/>
    </a:lt1>
    <a:dk2>
      <a:srgbClr val="0068AE"/>
    </a:dk2>
    <a:lt2>
      <a:srgbClr val="CCECFF"/>
    </a:lt2>
    <a:accent1>
      <a:srgbClr val="009999"/>
    </a:accent1>
    <a:accent2>
      <a:srgbClr val="0088E4"/>
    </a:accent2>
    <a:accent3>
      <a:srgbClr val="AAB9D3"/>
    </a:accent3>
    <a:accent4>
      <a:srgbClr val="DADADA"/>
    </a:accent4>
    <a:accent5>
      <a:srgbClr val="AACACA"/>
    </a:accent5>
    <a:accent6>
      <a:srgbClr val="007BCF"/>
    </a:accent6>
    <a:hlink>
      <a:srgbClr val="99FF99"/>
    </a:hlink>
    <a:folHlink>
      <a:srgbClr val="AFE1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186</Words>
  <Application>Microsoft Office PowerPoint</Application>
  <PresentationFormat>Экран (4:3)</PresentationFormat>
  <Paragraphs>43</Paragraphs>
  <Slides>10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10</vt:i4>
      </vt:variant>
    </vt:vector>
  </HeadingPairs>
  <TitlesOfParts>
    <vt:vector size="23" baseType="lpstr">
      <vt:lpstr>Arial</vt:lpstr>
      <vt:lpstr>DejaVu Sans</vt:lpstr>
      <vt:lpstr>Times New Roman</vt:lpstr>
      <vt:lpstr>Corbel</vt:lpstr>
      <vt:lpstr>Wingdings</vt:lpstr>
      <vt:lpstr>Calibri</vt:lpstr>
      <vt:lpstr>Wingdings 2</vt:lpstr>
      <vt:lpstr>2_Тема Office</vt:lpstr>
      <vt:lpstr>3_Тема Office</vt:lpstr>
      <vt:lpstr>4_Тема Office</vt:lpstr>
      <vt:lpstr>5_Тема Office</vt:lpstr>
      <vt:lpstr>6_Тема Office</vt:lpstr>
      <vt:lpstr>Круги</vt:lpstr>
      <vt:lpstr>Презентация PowerPoint</vt:lpstr>
      <vt:lpstr>Презентация PowerPoint</vt:lpstr>
      <vt:lpstr>Презентация PowerPoint</vt:lpstr>
      <vt:lpstr>Классификация ИС по техническим средствам</vt:lpstr>
      <vt:lpstr>Классификация ИС по назначению (т.е. по выполняемым функциям)</vt:lpstr>
      <vt:lpstr>Презентация PowerPoint</vt:lpstr>
      <vt:lpstr>Презентация PowerPoint</vt:lpstr>
      <vt:lpstr>Виды Информационных Систем в обучении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Информатика.</dc:title>
  <dc:creator>Ученик</dc:creator>
  <cp:lastModifiedBy>Олег</cp:lastModifiedBy>
  <cp:revision>28</cp:revision>
  <cp:lastPrinted>1601-01-01T00:00:00Z</cp:lastPrinted>
  <dcterms:created xsi:type="dcterms:W3CDTF">2009-09-14T08:44:59Z</dcterms:created>
  <dcterms:modified xsi:type="dcterms:W3CDTF">2015-02-24T01:30:24Z</dcterms:modified>
</cp:coreProperties>
</file>