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8" r:id="rId2"/>
    <p:sldId id="274" r:id="rId3"/>
    <p:sldId id="256" r:id="rId4"/>
    <p:sldId id="258" r:id="rId5"/>
    <p:sldId id="259" r:id="rId6"/>
    <p:sldId id="260" r:id="rId7"/>
    <p:sldId id="270" r:id="rId8"/>
    <p:sldId id="275" r:id="rId9"/>
    <p:sldId id="273" r:id="rId10"/>
    <p:sldId id="276" r:id="rId11"/>
    <p:sldId id="277" r:id="rId12"/>
    <p:sldId id="261" r:id="rId13"/>
    <p:sldId id="278" r:id="rId14"/>
    <p:sldId id="279" r:id="rId15"/>
    <p:sldId id="287" r:id="rId16"/>
    <p:sldId id="280" r:id="rId17"/>
    <p:sldId id="283" r:id="rId18"/>
    <p:sldId id="281" r:id="rId19"/>
    <p:sldId id="282" r:id="rId20"/>
    <p:sldId id="289" r:id="rId21"/>
    <p:sldId id="28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F2D9B1"/>
    <a:srgbClr val="FBCD8F"/>
    <a:srgbClr val="F5E0C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13BA06-21A5-4241-B569-64DD147F5A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44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7B68A-AAB3-4190-A89B-64BFF63428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530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C761-41FE-445E-9807-47F6B6D6A4E4}" type="slidenum">
              <a:rPr lang="ru-RU"/>
              <a:pPr/>
              <a:t>3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A6AAB-5270-4E1A-AAA9-58E818935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DD977-E5D8-4B94-9D1D-AE77B2A40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5647F-7131-48EC-AAA9-B5C2965CE6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133039-3E60-43BA-93C0-E66238E2A0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A4067-6C87-42ED-BF35-BE47CAB16A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517C-7DA8-4568-9185-8C4CC0B05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71562-A304-400C-A44F-5FDB706AB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8275-D832-4F7F-9D98-5E8118837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696E-F917-431C-880A-D7FBAC38CE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A31B4-66B1-4366-BC9A-4893845CF6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5AA2B-1ABE-4591-9F9F-6DCD381A9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22496-3167-4E0D-A284-B82B588E08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2D9B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48A1CD-8980-4701-AB2E-1B8216F2DD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686800" cy="1143000"/>
          </a:xfrm>
        </p:spPr>
        <p:txBody>
          <a:bodyPr/>
          <a:lstStyle/>
          <a:p>
            <a:r>
              <a:rPr lang="ru-RU" sz="4000">
                <a:latin typeface="Monotype Corsiva" pitchFamily="66" charset="0"/>
              </a:rPr>
              <a:t>Разгадай «информационный» кроссворд и </a:t>
            </a:r>
            <a:r>
              <a:rPr lang="ru-RU" sz="4000"/>
              <a:t> </a:t>
            </a:r>
            <a:r>
              <a:rPr lang="ru-RU" sz="4000">
                <a:latin typeface="Monotype Corsiva" pitchFamily="66" charset="0"/>
              </a:rPr>
              <a:t>в выделенных клетках ты прочитаешь слово</a:t>
            </a:r>
          </a:p>
        </p:txBody>
      </p:sp>
      <p:sp>
        <p:nvSpPr>
          <p:cNvPr id="46149" name="Text Box 69"/>
          <p:cNvSpPr txBox="1">
            <a:spLocks noChangeArrowheads="1"/>
          </p:cNvSpPr>
          <p:nvPr/>
        </p:nvSpPr>
        <p:spPr bwMode="auto">
          <a:xfrm>
            <a:off x="1743075" y="4097338"/>
            <a:ext cx="6427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46157" name="Group 77"/>
          <p:cNvGrpSpPr>
            <a:grpSpLocks/>
          </p:cNvGrpSpPr>
          <p:nvPr/>
        </p:nvGrpSpPr>
        <p:grpSpPr bwMode="auto">
          <a:xfrm>
            <a:off x="900113" y="1412875"/>
            <a:ext cx="6840537" cy="2109788"/>
            <a:chOff x="385" y="845"/>
            <a:chExt cx="4990" cy="1647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92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124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156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188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2199" y="845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51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83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315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346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378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2199" y="1117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auto">
            <a:xfrm>
              <a:off x="2199" y="1389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8" name="Rectangle 18"/>
            <p:cNvSpPr>
              <a:spLocks noChangeArrowheads="1"/>
            </p:cNvSpPr>
            <p:nvPr/>
          </p:nvSpPr>
          <p:spPr bwMode="auto">
            <a:xfrm>
              <a:off x="2199" y="1661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0" name="Rectangle 20"/>
            <p:cNvSpPr>
              <a:spLocks noChangeArrowheads="1"/>
            </p:cNvSpPr>
            <p:nvPr/>
          </p:nvSpPr>
          <p:spPr bwMode="auto">
            <a:xfrm>
              <a:off x="4104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4422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auto">
            <a:xfrm>
              <a:off x="4739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3" name="Rectangle 23"/>
            <p:cNvSpPr>
              <a:spLocks noChangeArrowheads="1"/>
            </p:cNvSpPr>
            <p:nvPr/>
          </p:nvSpPr>
          <p:spPr bwMode="auto">
            <a:xfrm>
              <a:off x="5057" y="845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4" name="Rectangle 24"/>
            <p:cNvSpPr>
              <a:spLocks noChangeArrowheads="1"/>
            </p:cNvSpPr>
            <p:nvPr/>
          </p:nvSpPr>
          <p:spPr bwMode="auto">
            <a:xfrm>
              <a:off x="2517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5" name="Rectangle 25"/>
            <p:cNvSpPr>
              <a:spLocks noChangeArrowheads="1"/>
            </p:cNvSpPr>
            <p:nvPr/>
          </p:nvSpPr>
          <p:spPr bwMode="auto">
            <a:xfrm>
              <a:off x="2834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auto">
            <a:xfrm>
              <a:off x="315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7" name="Rectangle 27"/>
            <p:cNvSpPr>
              <a:spLocks noChangeArrowheads="1"/>
            </p:cNvSpPr>
            <p:nvPr/>
          </p:nvSpPr>
          <p:spPr bwMode="auto">
            <a:xfrm>
              <a:off x="3469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auto">
            <a:xfrm>
              <a:off x="3787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4104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442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auto">
            <a:xfrm>
              <a:off x="1882" y="1117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2517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auto">
            <a:xfrm>
              <a:off x="2835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3152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1247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auto">
            <a:xfrm>
              <a:off x="1565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7" name="Rectangle 37"/>
            <p:cNvSpPr>
              <a:spLocks noChangeArrowheads="1"/>
            </p:cNvSpPr>
            <p:nvPr/>
          </p:nvSpPr>
          <p:spPr bwMode="auto">
            <a:xfrm>
              <a:off x="1882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8" name="Rectangle 38"/>
            <p:cNvSpPr>
              <a:spLocks noChangeArrowheads="1"/>
            </p:cNvSpPr>
            <p:nvPr/>
          </p:nvSpPr>
          <p:spPr bwMode="auto">
            <a:xfrm>
              <a:off x="1247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auto">
            <a:xfrm>
              <a:off x="1565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0"/>
            <p:cNvSpPr>
              <a:spLocks noChangeArrowheads="1"/>
            </p:cNvSpPr>
            <p:nvPr/>
          </p:nvSpPr>
          <p:spPr bwMode="auto">
            <a:xfrm>
              <a:off x="1882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1" name="Rectangle 41"/>
            <p:cNvSpPr>
              <a:spLocks noChangeArrowheads="1"/>
            </p:cNvSpPr>
            <p:nvPr/>
          </p:nvSpPr>
          <p:spPr bwMode="auto">
            <a:xfrm>
              <a:off x="929" y="1389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2" name="Rectangle 42"/>
            <p:cNvSpPr>
              <a:spLocks noChangeArrowheads="1"/>
            </p:cNvSpPr>
            <p:nvPr/>
          </p:nvSpPr>
          <p:spPr bwMode="auto">
            <a:xfrm>
              <a:off x="929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3" name="Rectangle 43"/>
            <p:cNvSpPr>
              <a:spLocks noChangeArrowheads="1"/>
            </p:cNvSpPr>
            <p:nvPr/>
          </p:nvSpPr>
          <p:spPr bwMode="auto">
            <a:xfrm>
              <a:off x="612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6" name="Rectangle 46"/>
            <p:cNvSpPr>
              <a:spLocks noChangeArrowheads="1"/>
            </p:cNvSpPr>
            <p:nvPr/>
          </p:nvSpPr>
          <p:spPr bwMode="auto">
            <a:xfrm>
              <a:off x="2517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7" name="Rectangle 47"/>
            <p:cNvSpPr>
              <a:spLocks noChangeArrowheads="1"/>
            </p:cNvSpPr>
            <p:nvPr/>
          </p:nvSpPr>
          <p:spPr bwMode="auto">
            <a:xfrm>
              <a:off x="2834" y="1661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8" name="Rectangle 48"/>
            <p:cNvSpPr>
              <a:spLocks noChangeArrowheads="1"/>
            </p:cNvSpPr>
            <p:nvPr/>
          </p:nvSpPr>
          <p:spPr bwMode="auto">
            <a:xfrm>
              <a:off x="2517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9" name="Rectangle 49"/>
            <p:cNvSpPr>
              <a:spLocks noChangeArrowheads="1"/>
            </p:cNvSpPr>
            <p:nvPr/>
          </p:nvSpPr>
          <p:spPr bwMode="auto">
            <a:xfrm>
              <a:off x="3470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0" name="Rectangle 50"/>
            <p:cNvSpPr>
              <a:spLocks noChangeArrowheads="1"/>
            </p:cNvSpPr>
            <p:nvPr/>
          </p:nvSpPr>
          <p:spPr bwMode="auto">
            <a:xfrm>
              <a:off x="1882" y="1934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1" name="Rectangle 51"/>
            <p:cNvSpPr>
              <a:spLocks noChangeArrowheads="1"/>
            </p:cNvSpPr>
            <p:nvPr/>
          </p:nvSpPr>
          <p:spPr bwMode="auto">
            <a:xfrm>
              <a:off x="2199" y="1934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2" name="Rectangle 52"/>
            <p:cNvSpPr>
              <a:spLocks noChangeArrowheads="1"/>
            </p:cNvSpPr>
            <p:nvPr/>
          </p:nvSpPr>
          <p:spPr bwMode="auto">
            <a:xfrm>
              <a:off x="3152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3" name="Rectangle 53"/>
            <p:cNvSpPr>
              <a:spLocks noChangeArrowheads="1"/>
            </p:cNvSpPr>
            <p:nvPr/>
          </p:nvSpPr>
          <p:spPr bwMode="auto">
            <a:xfrm>
              <a:off x="2835" y="1933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4" name="Rectangle 54"/>
            <p:cNvSpPr>
              <a:spLocks noChangeArrowheads="1"/>
            </p:cNvSpPr>
            <p:nvPr/>
          </p:nvSpPr>
          <p:spPr bwMode="auto">
            <a:xfrm>
              <a:off x="92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5" name="Rectangle 55"/>
            <p:cNvSpPr>
              <a:spLocks noChangeArrowheads="1"/>
            </p:cNvSpPr>
            <p:nvPr/>
          </p:nvSpPr>
          <p:spPr bwMode="auto">
            <a:xfrm>
              <a:off x="124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6" name="Rectangle 56"/>
            <p:cNvSpPr>
              <a:spLocks noChangeArrowheads="1"/>
            </p:cNvSpPr>
            <p:nvPr/>
          </p:nvSpPr>
          <p:spPr bwMode="auto">
            <a:xfrm>
              <a:off x="156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7" name="Rectangle 57"/>
            <p:cNvSpPr>
              <a:spLocks noChangeArrowheads="1"/>
            </p:cNvSpPr>
            <p:nvPr/>
          </p:nvSpPr>
          <p:spPr bwMode="auto">
            <a:xfrm>
              <a:off x="188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8" name="Rectangle 58"/>
            <p:cNvSpPr>
              <a:spLocks noChangeArrowheads="1"/>
            </p:cNvSpPr>
            <p:nvPr/>
          </p:nvSpPr>
          <p:spPr bwMode="auto">
            <a:xfrm>
              <a:off x="2199" y="2206"/>
              <a:ext cx="318" cy="282"/>
            </a:xfrm>
            <a:prstGeom prst="rect">
              <a:avLst/>
            </a:prstGeom>
            <a:solidFill>
              <a:srgbClr val="F5E0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39" name="Rectangle 59"/>
            <p:cNvSpPr>
              <a:spLocks noChangeArrowheads="1"/>
            </p:cNvSpPr>
            <p:nvPr/>
          </p:nvSpPr>
          <p:spPr bwMode="auto">
            <a:xfrm>
              <a:off x="251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0" name="Rectangle 60"/>
            <p:cNvSpPr>
              <a:spLocks noChangeArrowheads="1"/>
            </p:cNvSpPr>
            <p:nvPr/>
          </p:nvSpPr>
          <p:spPr bwMode="auto">
            <a:xfrm>
              <a:off x="283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1" name="Rectangle 61"/>
            <p:cNvSpPr>
              <a:spLocks noChangeArrowheads="1"/>
            </p:cNvSpPr>
            <p:nvPr/>
          </p:nvSpPr>
          <p:spPr bwMode="auto">
            <a:xfrm>
              <a:off x="315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2" name="Rectangle 62"/>
            <p:cNvSpPr>
              <a:spLocks noChangeArrowheads="1"/>
            </p:cNvSpPr>
            <p:nvPr/>
          </p:nvSpPr>
          <p:spPr bwMode="auto">
            <a:xfrm>
              <a:off x="346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3" name="Rectangle 63"/>
            <p:cNvSpPr>
              <a:spLocks noChangeArrowheads="1"/>
            </p:cNvSpPr>
            <p:nvPr/>
          </p:nvSpPr>
          <p:spPr bwMode="auto">
            <a:xfrm>
              <a:off x="378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5" name="Rectangle 65"/>
            <p:cNvSpPr>
              <a:spLocks noChangeArrowheads="1"/>
            </p:cNvSpPr>
            <p:nvPr/>
          </p:nvSpPr>
          <p:spPr bwMode="auto">
            <a:xfrm>
              <a:off x="4104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6" name="Rectangle 66"/>
            <p:cNvSpPr>
              <a:spLocks noChangeArrowheads="1"/>
            </p:cNvSpPr>
            <p:nvPr/>
          </p:nvSpPr>
          <p:spPr bwMode="auto">
            <a:xfrm>
              <a:off x="4422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7" name="Rectangle 67"/>
            <p:cNvSpPr>
              <a:spLocks noChangeArrowheads="1"/>
            </p:cNvSpPr>
            <p:nvPr/>
          </p:nvSpPr>
          <p:spPr bwMode="auto">
            <a:xfrm>
              <a:off x="4739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48" name="Rectangle 68"/>
            <p:cNvSpPr>
              <a:spLocks noChangeArrowheads="1"/>
            </p:cNvSpPr>
            <p:nvPr/>
          </p:nvSpPr>
          <p:spPr bwMode="auto">
            <a:xfrm>
              <a:off x="5057" y="2206"/>
              <a:ext cx="318" cy="282"/>
            </a:xfrm>
            <a:prstGeom prst="rect">
              <a:avLst/>
            </a:prstGeom>
            <a:solidFill>
              <a:srgbClr val="F5E0C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50" name="Text Box 70"/>
            <p:cNvSpPr txBox="1">
              <a:spLocks noChangeArrowheads="1"/>
            </p:cNvSpPr>
            <p:nvPr/>
          </p:nvSpPr>
          <p:spPr bwMode="auto">
            <a:xfrm>
              <a:off x="612" y="890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1</a:t>
              </a:r>
            </a:p>
          </p:txBody>
        </p:sp>
        <p:sp>
          <p:nvSpPr>
            <p:cNvPr id="46151" name="Text Box 71"/>
            <p:cNvSpPr txBox="1">
              <a:spLocks noChangeArrowheads="1"/>
            </p:cNvSpPr>
            <p:nvPr/>
          </p:nvSpPr>
          <p:spPr bwMode="auto">
            <a:xfrm>
              <a:off x="1609" y="1116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2</a:t>
              </a:r>
            </a:p>
          </p:txBody>
        </p:sp>
        <p:sp>
          <p:nvSpPr>
            <p:cNvPr id="46152" name="Text Box 72"/>
            <p:cNvSpPr txBox="1">
              <a:spLocks noChangeArrowheads="1"/>
            </p:cNvSpPr>
            <p:nvPr/>
          </p:nvSpPr>
          <p:spPr bwMode="auto">
            <a:xfrm>
              <a:off x="657" y="1389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3</a:t>
              </a:r>
            </a:p>
          </p:txBody>
        </p:sp>
        <p:sp>
          <p:nvSpPr>
            <p:cNvPr id="46153" name="Text Box 73"/>
            <p:cNvSpPr txBox="1">
              <a:spLocks noChangeArrowheads="1"/>
            </p:cNvSpPr>
            <p:nvPr/>
          </p:nvSpPr>
          <p:spPr bwMode="auto">
            <a:xfrm>
              <a:off x="385" y="1660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4</a:t>
              </a:r>
            </a:p>
          </p:txBody>
        </p:sp>
        <p:sp>
          <p:nvSpPr>
            <p:cNvPr id="46154" name="Text Box 74"/>
            <p:cNvSpPr txBox="1">
              <a:spLocks noChangeArrowheads="1"/>
            </p:cNvSpPr>
            <p:nvPr/>
          </p:nvSpPr>
          <p:spPr bwMode="auto">
            <a:xfrm>
              <a:off x="1610" y="1933"/>
              <a:ext cx="2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5</a:t>
              </a:r>
            </a:p>
          </p:txBody>
        </p:sp>
        <p:sp>
          <p:nvSpPr>
            <p:cNvPr id="46155" name="Text Box 75"/>
            <p:cNvSpPr txBox="1">
              <a:spLocks noChangeArrowheads="1"/>
            </p:cNvSpPr>
            <p:nvPr/>
          </p:nvSpPr>
          <p:spPr bwMode="auto">
            <a:xfrm>
              <a:off x="657" y="2205"/>
              <a:ext cx="2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6</a:t>
              </a:r>
            </a:p>
          </p:txBody>
        </p:sp>
      </p:grp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179388" y="3587750"/>
            <a:ext cx="8785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1. Процесс, при котором создаются условия, удовлетворяющие потребностям любого человека в получении необходимой информации.</a:t>
            </a:r>
          </a:p>
          <a:p>
            <a:r>
              <a:rPr lang="ru-RU" sz="1600">
                <a:latin typeface="Times New Roman" pitchFamily="18" charset="0"/>
              </a:rPr>
              <a:t>2. Этап появления средств и методов обработки информации, вызвавший кардинальные изменения в обществе, определяются как  информационная …</a:t>
            </a:r>
          </a:p>
          <a:p>
            <a:r>
              <a:rPr lang="ru-RU" sz="1600">
                <a:latin typeface="Times New Roman" pitchFamily="18" charset="0"/>
              </a:rPr>
              <a:t>3. Совокупность людей, объединенных исторически обусловленными социальными формами совместной жизни и деятельности.</a:t>
            </a:r>
          </a:p>
          <a:p>
            <a:r>
              <a:rPr lang="ru-RU" sz="1600">
                <a:latin typeface="Times New Roman" pitchFamily="18" charset="0"/>
              </a:rPr>
              <a:t>4. Умение целенаправленно работать с информацией и использовать для ее получения, обработки и передачи компьютерную информационную технологию, современные технические средства и методы.</a:t>
            </a:r>
          </a:p>
          <a:p>
            <a:r>
              <a:rPr lang="ru-RU" sz="1600">
                <a:latin typeface="Times New Roman" pitchFamily="18" charset="0"/>
              </a:rPr>
              <a:t>5. Ситуация, когда люди не могут воспользоваться накопленным огромным информационным потенциалом в полной мере в силу ограниченности своих возможностей.</a:t>
            </a:r>
          </a:p>
          <a:p>
            <a:r>
              <a:rPr lang="ru-RU" sz="1600">
                <a:latin typeface="Times New Roman" pitchFamily="18" charset="0"/>
              </a:rPr>
              <a:t>6. Как называется общество, определяемое уровнем развития промышленности и ее технической базой.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975350"/>
          </a:xfrm>
        </p:spPr>
        <p:txBody>
          <a:bodyPr/>
          <a:lstStyle/>
          <a:p>
            <a:pPr marL="3175" indent="461963">
              <a:buFontTx/>
              <a:buNone/>
            </a:pPr>
            <a:endParaRPr lang="ru-RU" sz="3600" b="1" i="1">
              <a:latin typeface="Monotype Corsiva" pitchFamily="66" charset="0"/>
            </a:endParaRPr>
          </a:p>
          <a:p>
            <a:pPr marL="3175" indent="461963">
              <a:buFontTx/>
              <a:buNone/>
            </a:pPr>
            <a:r>
              <a:rPr lang="ru-RU" sz="3600" b="1" i="1">
                <a:latin typeface="Monotype Corsiva" pitchFamily="66" charset="0"/>
              </a:rPr>
              <a:t>«Живые знания»</a:t>
            </a:r>
            <a:r>
              <a:rPr lang="ru-RU" sz="3600">
                <a:latin typeface="Monotype Corsiva" pitchFamily="66" charset="0"/>
              </a:rPr>
              <a:t>  - знания, опыт и профессиональная квалификация людей. </a:t>
            </a:r>
          </a:p>
          <a:p>
            <a:pPr marL="3175" indent="461963"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 marL="3175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Специфика:  носители  —  живые люди, а место хранения  —  человеческая память. </a:t>
            </a:r>
          </a:p>
        </p:txBody>
      </p:sp>
      <p:pic>
        <p:nvPicPr>
          <p:cNvPr id="29700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4581525"/>
            <a:ext cx="1100138" cy="180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264275"/>
          </a:xfrm>
        </p:spPr>
        <p:txBody>
          <a:bodyPr/>
          <a:lstStyle/>
          <a:p>
            <a:pPr marL="1588" indent="461963" algn="ctr">
              <a:buFontTx/>
              <a:buNone/>
            </a:pPr>
            <a:r>
              <a:rPr lang="ru-RU" sz="3600">
                <a:latin typeface="Monotype Corsiva" pitchFamily="66" charset="0"/>
              </a:rPr>
              <a:t>Проблема, связанная с «живым знанием», «утечка мозгов из России»</a:t>
            </a:r>
          </a:p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«Внешняя» утечка умов: </a:t>
            </a:r>
            <a:r>
              <a:rPr lang="ru-RU" sz="2800">
                <a:latin typeface="Monotype Corsiva" pitchFamily="66" charset="0"/>
              </a:rPr>
              <a:t>По данным МВД России наиболее  выездной  возраст 31-45 лет. Как показывают социологические опросы, более 80% отечественных ученых хотели бы уехать за рубеж и уедут, как только представится возможность.</a:t>
            </a:r>
            <a:r>
              <a:rPr lang="ru-RU" sz="3600">
                <a:latin typeface="Monotype Corsiva" pitchFamily="66" charset="0"/>
              </a:rPr>
              <a:t> </a:t>
            </a:r>
          </a:p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«Внутренняя» утечка умов: </a:t>
            </a:r>
            <a:r>
              <a:rPr lang="ru-RU" sz="2800">
                <a:latin typeface="Monotype Corsiva" pitchFamily="66" charset="0"/>
              </a:rPr>
              <a:t>очень много ученых покидает науку ради успеха в бизнесе или политике.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latin typeface="Monotype Corsiva" pitchFamily="66" charset="0"/>
              </a:rPr>
              <a:t>Классификация </a:t>
            </a:r>
            <a:br>
              <a:rPr lang="ru-RU" sz="4000" b="1" i="1">
                <a:latin typeface="Monotype Corsiva" pitchFamily="66" charset="0"/>
              </a:rPr>
            </a:br>
            <a:r>
              <a:rPr lang="ru-RU" sz="4000" b="1" i="1">
                <a:latin typeface="Monotype Corsiva" pitchFamily="66" charset="0"/>
              </a:rPr>
              <a:t>информационных ресурсов</a:t>
            </a:r>
            <a:r>
              <a:rPr lang="ru-RU" sz="4000"/>
              <a:t> </a:t>
            </a:r>
          </a:p>
        </p:txBody>
      </p:sp>
      <p:graphicFrame>
        <p:nvGraphicFramePr>
          <p:cNvPr id="7257" name="Group 89"/>
          <p:cNvGraphicFramePr>
            <a:graphicFrameLocks noGrp="1"/>
          </p:cNvGraphicFramePr>
          <p:nvPr>
            <p:ph sz="half" idx="2"/>
          </p:nvPr>
        </p:nvGraphicFramePr>
        <p:xfrm>
          <a:off x="468313" y="1482725"/>
          <a:ext cx="8280400" cy="5153662"/>
        </p:xfrm>
        <a:graphic>
          <a:graphicData uri="http://schemas.openxmlformats.org/drawingml/2006/table">
            <a:tbl>
              <a:tblPr/>
              <a:tblGrid>
                <a:gridCol w="4103687"/>
                <a:gridCol w="41767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Принцип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Информация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тематика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хранящейся в них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общественно-политическая, научная, финансово-экономическая, экологическая и пр.;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форма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собственности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государственная (федеральная, субъекта федерации, муниципальная), общественных организаций, акционерная, частная;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источник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официальная информация, публикации в СМИ, статистическая отчетность, результаты социологических исследований и т. п.;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форма представления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текстовая, цифровая, графическая, мультимедийная;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вид носителя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бумажный, электронный;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назначение и характер использования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массовое, региональное, ведомственное и т. п.;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принадлежность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 определенной информационной системе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библиотечной, архивной, научно-технической и т. 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доступность информации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открытая, закрытая, конфиденциальная.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1588" indent="373063">
              <a:buFontTx/>
              <a:buNone/>
            </a:pPr>
            <a:r>
              <a:rPr lang="ru-RU" sz="48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2800" b="1" i="1">
                <a:latin typeface="Monotype Corsiva" pitchFamily="66" charset="0"/>
              </a:rPr>
              <a:t> Информационный продукт — </a:t>
            </a:r>
            <a:r>
              <a:rPr lang="ru-RU" sz="2800">
                <a:latin typeface="Monotype Corsiva" pitchFamily="66" charset="0"/>
              </a:rPr>
              <a:t>результат интеллектуальной деятельности людей, отражающий их представления о той или иной предметной области социальной активности общества. </a:t>
            </a:r>
          </a:p>
          <a:p>
            <a:pPr marL="1588" indent="373063">
              <a:buFontTx/>
              <a:buNone/>
            </a:pPr>
            <a:r>
              <a:rPr lang="ru-RU" sz="48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2800" b="1" i="1">
                <a:latin typeface="Monotype Corsiva" pitchFamily="66" charset="0"/>
              </a:rPr>
              <a:t> Информационная услуга — </a:t>
            </a:r>
            <a:r>
              <a:rPr lang="ru-RU" sz="2800">
                <a:latin typeface="Monotype Corsiva" pitchFamily="66" charset="0"/>
              </a:rPr>
              <a:t>предоставление в распоряжение пользователя необходимых ему информационных продуктов.(Примеры: </a:t>
            </a:r>
            <a:r>
              <a:rPr lang="ru-RU" sz="2400">
                <a:latin typeface="Monotype Corsiva" pitchFamily="66" charset="0"/>
              </a:rPr>
              <a:t>выдача информации по запросам пользователей, выдача распечатки результатов поиска, поиск в режиме теледоступа, копирование, редактирование рукописи, проведение презентаций, проведение телеконференций, передача сообщений по электронной почте,   справочно-консультационные услуги и т.п.)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latin typeface="Monotype Corsiva" pitchFamily="66" charset="0"/>
              </a:rPr>
              <a:t>Основные виды </a:t>
            </a:r>
            <a:br>
              <a:rPr lang="ru-RU" sz="4000" b="1" i="1">
                <a:latin typeface="Monotype Corsiva" pitchFamily="66" charset="0"/>
              </a:rPr>
            </a:br>
            <a:r>
              <a:rPr lang="ru-RU" sz="4000" b="1" i="1">
                <a:latin typeface="Monotype Corsiva" pitchFamily="66" charset="0"/>
              </a:rPr>
              <a:t>информационных продуктов</a:t>
            </a:r>
            <a:r>
              <a:rPr lang="ru-RU" sz="400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2774" name="Group 6"/>
          <p:cNvGrpSpPr>
            <a:grpSpLocks noChangeAspect="1"/>
          </p:cNvGrpSpPr>
          <p:nvPr/>
        </p:nvGrpSpPr>
        <p:grpSpPr bwMode="auto">
          <a:xfrm>
            <a:off x="833438" y="2751138"/>
            <a:ext cx="7627937" cy="4278312"/>
            <a:chOff x="1724" y="8516"/>
            <a:chExt cx="9911" cy="6000"/>
          </a:xfrm>
        </p:grpSpPr>
        <p:sp>
          <p:nvSpPr>
            <p:cNvPr id="32775" name="AutoShape 7"/>
            <p:cNvSpPr>
              <a:spLocks noChangeAspect="1" noChangeArrowheads="1"/>
            </p:cNvSpPr>
            <p:nvPr/>
          </p:nvSpPr>
          <p:spPr bwMode="auto">
            <a:xfrm>
              <a:off x="1724" y="8516"/>
              <a:ext cx="9911" cy="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4903" y="8537"/>
              <a:ext cx="2618" cy="52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Система научно-технической информации:</a:t>
              </a:r>
            </a:p>
            <a:p>
              <a:r>
                <a:rPr lang="ru-RU" sz="1400"/>
                <a:t>-обзора;</a:t>
              </a:r>
            </a:p>
            <a:p>
              <a:r>
                <a:rPr lang="ru-RU" sz="1400"/>
                <a:t>-переводы;</a:t>
              </a:r>
            </a:p>
            <a:p>
              <a:r>
                <a:rPr lang="ru-RU" sz="1400"/>
                <a:t>-реферативные </a:t>
              </a:r>
            </a:p>
            <a:p>
              <a:r>
                <a:rPr lang="ru-RU" sz="1400"/>
                <a:t> сборники;</a:t>
              </a:r>
            </a:p>
            <a:p>
              <a:r>
                <a:rPr lang="ru-RU" sz="1400"/>
                <a:t>-бюллетени новых</a:t>
              </a:r>
            </a:p>
            <a:p>
              <a:r>
                <a:rPr lang="ru-RU" sz="1400"/>
                <a:t>  поступлений;</a:t>
              </a:r>
            </a:p>
            <a:p>
              <a:r>
                <a:rPr lang="ru-RU" sz="1400"/>
                <a:t>-комплекты техни-</a:t>
              </a:r>
            </a:p>
            <a:p>
              <a:r>
                <a:rPr lang="ru-RU" sz="1400"/>
                <a:t> ческой докумен-</a:t>
              </a:r>
            </a:p>
            <a:p>
              <a:r>
                <a:rPr lang="ru-RU" sz="1400"/>
                <a:t> тации;</a:t>
              </a:r>
            </a:p>
            <a:p>
              <a:r>
                <a:rPr lang="ru-RU" sz="1400"/>
                <a:t>-журналы или их  </a:t>
              </a:r>
            </a:p>
            <a:p>
              <a:r>
                <a:rPr lang="ru-RU" sz="1400"/>
                <a:t> копии, в том числе электронные</a:t>
              </a:r>
              <a:endParaRPr lang="ru-RU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8269" y="8537"/>
              <a:ext cx="2618" cy="43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Информационные центры различного начинания:</a:t>
              </a:r>
            </a:p>
            <a:p>
              <a:r>
                <a:rPr lang="ru-RU" sz="1400"/>
                <a:t>-базы данных по </a:t>
              </a:r>
            </a:p>
            <a:p>
              <a:r>
                <a:rPr lang="ru-RU" sz="1400"/>
                <a:t> определенным направлениям деятельности общества;</a:t>
              </a:r>
            </a:p>
            <a:p>
              <a:r>
                <a:rPr lang="ru-RU" sz="1400"/>
                <a:t>-мультимедийные </a:t>
              </a:r>
            </a:p>
            <a:p>
              <a:r>
                <a:rPr lang="ru-RU" sz="1400"/>
                <a:t> продукты;</a:t>
              </a:r>
            </a:p>
            <a:p>
              <a:r>
                <a:rPr lang="ru-RU" sz="1400"/>
                <a:t>-образовательные </a:t>
              </a:r>
            </a:p>
            <a:p>
              <a:r>
                <a:rPr lang="ru-RU" sz="1400"/>
                <a:t> программы и методики</a:t>
              </a:r>
              <a:endParaRPr lang="ru-RU"/>
            </a:p>
          </p:txBody>
        </p:sp>
      </p:grp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187575" y="2347913"/>
            <a:ext cx="1588" cy="3857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343400" y="2355850"/>
            <a:ext cx="0" cy="3857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468313" y="1700213"/>
            <a:ext cx="7808912" cy="3314700"/>
            <a:chOff x="839" y="1071"/>
            <a:chExt cx="4225" cy="1860"/>
          </a:xfrm>
        </p:grpSpPr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839" y="1071"/>
              <a:ext cx="4225" cy="36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i="1" u="sng"/>
                <a:t>Информационные продукты</a:t>
              </a:r>
            </a:p>
            <a:p>
              <a:pPr algn="ctr"/>
              <a:r>
                <a:rPr lang="ru-RU" sz="1400"/>
                <a:t>(аналитические обзоры, статьи, доклады, монографии, справки и др.)</a:t>
              </a:r>
              <a:endParaRPr lang="ru-RU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930" y="1641"/>
              <a:ext cx="1144" cy="129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i="1" u="sng"/>
                <a:t>Библиотечная система:</a:t>
              </a:r>
            </a:p>
            <a:p>
              <a:r>
                <a:rPr lang="ru-RU" sz="1400"/>
                <a:t>-первоисточники </a:t>
              </a:r>
            </a:p>
            <a:p>
              <a:r>
                <a:rPr lang="ru-RU" sz="1400"/>
                <a:t> и их копии;</a:t>
              </a:r>
            </a:p>
            <a:p>
              <a:r>
                <a:rPr lang="ru-RU" sz="1400"/>
                <a:t>-обзоры;</a:t>
              </a:r>
            </a:p>
            <a:p>
              <a:r>
                <a:rPr lang="ru-RU" sz="1400"/>
                <a:t>-каталоги, справки;</a:t>
              </a:r>
            </a:p>
            <a:p>
              <a:r>
                <a:rPr lang="ru-RU" sz="1400"/>
                <a:t>-рубрикаторы </a:t>
              </a:r>
            </a:p>
            <a:p>
              <a:r>
                <a:rPr lang="ru-RU" sz="1400"/>
                <a:t> перспективных </a:t>
              </a:r>
            </a:p>
            <a:p>
              <a:r>
                <a:rPr lang="ru-RU" sz="1400"/>
                <a:t> направлений</a:t>
              </a:r>
              <a:endParaRPr lang="ru-RU"/>
            </a:p>
          </p:txBody>
        </p:sp>
      </p:grp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588125" y="2355850"/>
            <a:ext cx="0" cy="387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073650"/>
          </a:xfrm>
        </p:spPr>
        <p:txBody>
          <a:bodyPr/>
          <a:lstStyle/>
          <a:p>
            <a:pPr marL="0" indent="452438"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0" indent="452438"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3600" b="1">
                <a:latin typeface="Monotype Corsiva" pitchFamily="66" charset="0"/>
              </a:rPr>
              <a:t> Рынок информационных продуктов и услуг</a:t>
            </a:r>
            <a:r>
              <a:rPr lang="ru-RU" sz="3600">
                <a:latin typeface="Monotype Corsiva" pitchFamily="66" charset="0"/>
              </a:rPr>
              <a:t> — система экономических, правовых и организационных отношений, которая обеспечивает торговлю информационными продуктами, а также предоставление на коммерческой основе информационных услуг пользователям.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Monotype Corsiva" pitchFamily="66" charset="0"/>
              </a:rPr>
              <a:t>Информационный рынок</a:t>
            </a:r>
            <a:r>
              <a:rPr lang="ru-RU"/>
              <a:t>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850" y="4573588"/>
            <a:ext cx="2346325" cy="210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Справочная информация различного рода;</a:t>
            </a:r>
          </a:p>
          <a:p>
            <a:pPr marL="179388" lvl="1">
              <a:buFont typeface="Symbol" pitchFamily="18" charset="2"/>
              <a:buChar char="·"/>
            </a:pPr>
            <a:r>
              <a:rPr lang="ru-RU" sz="1400"/>
              <a:t>Электронная обработка информации на ЭВМ;</a:t>
            </a:r>
          </a:p>
          <a:p>
            <a:pPr marL="179388" lvl="1">
              <a:buFont typeface="Symbol" pitchFamily="18" charset="2"/>
              <a:buChar char="·"/>
            </a:pPr>
            <a:r>
              <a:rPr lang="ru-RU" sz="1400"/>
              <a:t>Передача информации по сетям связи</a:t>
            </a:r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918200" y="4600575"/>
            <a:ext cx="2470150" cy="20129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Диалоговый поиск информации через глобальные национальные проблемно-ориентированные информационные сети</a:t>
            </a:r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078163" y="4600575"/>
            <a:ext cx="2346325" cy="7318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9388" lvl="1">
              <a:buFont typeface="Symbol" pitchFamily="18" charset="2"/>
              <a:buChar char="·"/>
            </a:pPr>
            <a:r>
              <a:rPr lang="ru-RU" sz="1400"/>
              <a:t>Электронные базы данных</a:t>
            </a:r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23850" y="4140200"/>
            <a:ext cx="2346325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/>
              <a:t>50-е годы 20 века</a:t>
            </a:r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078163" y="4143375"/>
            <a:ext cx="2346325" cy="4826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Середина 70-х годов 20 века</a:t>
            </a:r>
            <a:endParaRPr lang="ru-RU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918200" y="4143375"/>
            <a:ext cx="2470150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/>
              <a:t>Современное время</a:t>
            </a:r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286250" y="3798888"/>
            <a:ext cx="1588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1457325" y="3798888"/>
            <a:ext cx="1588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119938" y="3798888"/>
            <a:ext cx="1587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829175" y="1341438"/>
            <a:ext cx="3457575" cy="82391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Пользователи (потребители) информации</a:t>
            </a:r>
            <a:endParaRPr lang="ru-RU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63538" y="1341438"/>
            <a:ext cx="3457575" cy="82391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Производители, собственники, владельцы информационных ресурсов</a:t>
            </a:r>
            <a:endParaRPr lang="ru-RU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46075" y="2513013"/>
            <a:ext cx="7978775" cy="127952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/>
              <a:t>Информационный рынок</a:t>
            </a:r>
          </a:p>
          <a:p>
            <a:endParaRPr lang="ru-RU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313" y="2781300"/>
            <a:ext cx="4103687" cy="469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>
            <a:spAutoFit/>
          </a:bodyPr>
          <a:lstStyle/>
          <a:p>
            <a:pPr algn="ctr"/>
            <a:r>
              <a:rPr lang="ru-RU" sz="1400" i="1"/>
              <a:t>Информация бытового характера о доступе к обычным товарам и услугам 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643438" y="2781300"/>
            <a:ext cx="3529012" cy="5032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/>
            <a:r>
              <a:rPr lang="ru-RU" sz="1400" i="1"/>
              <a:t>Информационные технологии, компьютерные программы</a:t>
            </a:r>
          </a:p>
          <a:p>
            <a:pPr algn="ctr"/>
            <a:endParaRPr lang="ru-RU" sz="1400" i="1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2165350" y="2179638"/>
            <a:ext cx="0" cy="3444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692900" y="2171700"/>
            <a:ext cx="1588" cy="3444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643438" y="3429000"/>
            <a:ext cx="3600450" cy="28733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/>
            <a:r>
              <a:rPr lang="ru-RU" sz="1400" i="1"/>
              <a:t>Базы данных, информационные системы</a:t>
            </a:r>
            <a:endParaRPr lang="ru-RU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468313" y="3284538"/>
            <a:ext cx="4103687" cy="469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>
            <a:spAutoFit/>
          </a:bodyPr>
          <a:lstStyle/>
          <a:p>
            <a:pPr algn="ctr"/>
            <a:r>
              <a:rPr lang="ru-RU" sz="1400" i="1"/>
              <a:t>Информация научно-технического характера (патенты, авторские права, научные статьи)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r>
              <a:rPr lang="ru-RU" sz="3600">
                <a:latin typeface="Monotype Corsiva" pitchFamily="66" charset="0"/>
              </a:rPr>
              <a:t>Поставщики – как правило, это производители информации или ее собственники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Центры, в которых создаются и хранятся базы данных;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Службы связи и телекоммуникации;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Бытовые службы;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Специализированные коммерческие фирмы, занимающиеся куплей-продажей информацией (рекламные агентства);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Неспециализированные фирмы, выпускающие «обычные» товары и в качестве дополнительной услуги – информацию о них;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Консалтинговые фирмы;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Биржи;</a:t>
            </a:r>
          </a:p>
          <a:p>
            <a:pPr marL="1588" indent="461963">
              <a:lnSpc>
                <a:spcPct val="90000"/>
              </a:lnSpc>
            </a:pPr>
            <a:r>
              <a:rPr lang="ru-RU" sz="2400">
                <a:latin typeface="Monotype Corsiva" pitchFamily="66" charset="0"/>
              </a:rPr>
              <a:t>Частные лица (программисты) и пр.</a:t>
            </a:r>
          </a:p>
          <a:p>
            <a:pPr marL="1588" indent="461963">
              <a:lnSpc>
                <a:spcPct val="90000"/>
              </a:lnSpc>
            </a:pPr>
            <a:endParaRPr lang="ru-RU" sz="24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marL="1588" indent="373063">
              <a:lnSpc>
                <a:spcPct val="90000"/>
              </a:lnSpc>
              <a:buFontTx/>
              <a:buNone/>
            </a:pPr>
            <a:r>
              <a:rPr lang="ru-RU" sz="2800" b="1" i="1">
                <a:latin typeface="Monotype Corsiva" pitchFamily="66" charset="0"/>
              </a:rPr>
              <a:t>Пользователи  информации</a:t>
            </a:r>
            <a:r>
              <a:rPr lang="ru-RU" sz="2800">
                <a:latin typeface="Monotype Corsiva" pitchFamily="66" charset="0"/>
              </a:rPr>
              <a:t> — организации или частные лица, которые обращаются к информационным системам или посредникам за получением необходимой им информации, информационных продуктов, средств информационной техники или же информационных технологий </a:t>
            </a:r>
            <a:endParaRPr lang="ru-RU" sz="2800" b="1" i="1">
              <a:latin typeface="Monotype Corsiva" pitchFamily="66" charset="0"/>
            </a:endParaRPr>
          </a:p>
          <a:p>
            <a:pPr marL="1588" indent="373063">
              <a:lnSpc>
                <a:spcPct val="90000"/>
              </a:lnSpc>
              <a:buFontTx/>
              <a:buNone/>
            </a:pPr>
            <a:r>
              <a:rPr lang="ru-RU" sz="2800" b="1" i="1">
                <a:latin typeface="Monotype Corsiva" pitchFamily="66" charset="0"/>
              </a:rPr>
              <a:t>Потребители информации</a:t>
            </a:r>
            <a:r>
              <a:rPr lang="ru-RU" sz="2800">
                <a:latin typeface="Monotype Corsiva" pitchFamily="66" charset="0"/>
              </a:rPr>
              <a:t> — частные лица, предприятия,  которые сегодня без информации остались бы столь же недееспособными, как и без поставки сырья; органы власти всех уровней и т.д.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Частные лица;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Предприятия;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Органы власти;</a:t>
            </a:r>
            <a:r>
              <a:rPr lang="ru-RU" sz="2800"/>
              <a:t> </a:t>
            </a:r>
          </a:p>
          <a:p>
            <a:pPr marL="1588" indent="373063">
              <a:lnSpc>
                <a:spcPct val="90000"/>
              </a:lnSpc>
            </a:pPr>
            <a:r>
              <a:rPr lang="ru-RU" sz="2800">
                <a:latin typeface="Monotype Corsiva" pitchFamily="66" charset="0"/>
              </a:rPr>
              <a:t>Иностранные государства.</a:t>
            </a:r>
          </a:p>
          <a:p>
            <a:pPr marL="1588" indent="373063">
              <a:lnSpc>
                <a:spcPct val="90000"/>
              </a:lnSpc>
              <a:buFontTx/>
              <a:buNone/>
            </a:pPr>
            <a:endParaRPr lang="ru-RU" sz="28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latin typeface="Monotype Corsiva" pitchFamily="66" charset="0"/>
              </a:rPr>
              <a:t>Информационный бизнес</a:t>
            </a:r>
            <a:r>
              <a:rPr lang="ru-RU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141913"/>
          </a:xfrm>
        </p:spPr>
        <p:txBody>
          <a:bodyPr/>
          <a:lstStyle/>
          <a:p>
            <a:pPr marL="1588" indent="461963">
              <a:buFontTx/>
              <a:buNone/>
            </a:pPr>
            <a:r>
              <a:rPr lang="ru-RU" sz="3600">
                <a:latin typeface="Monotype Corsiva" pitchFamily="66" charset="0"/>
              </a:rPr>
              <a:t>Под </a:t>
            </a:r>
            <a:r>
              <a:rPr lang="ru-RU" sz="3600" b="1">
                <a:latin typeface="Monotype Corsiva" pitchFamily="66" charset="0"/>
              </a:rPr>
              <a:t>информационным бизнесом</a:t>
            </a:r>
            <a:r>
              <a:rPr lang="ru-RU" sz="3600">
                <a:latin typeface="Monotype Corsiva" pitchFamily="66" charset="0"/>
              </a:rPr>
              <a:t> понимается не только </a:t>
            </a:r>
            <a:r>
              <a:rPr lang="ru-RU" sz="3600" i="1">
                <a:latin typeface="Monotype Corsiva" pitchFamily="66" charset="0"/>
              </a:rPr>
              <a:t>предпринимательство в информационной сфере</a:t>
            </a:r>
            <a:r>
              <a:rPr lang="ru-RU" sz="3600">
                <a:latin typeface="Monotype Corsiva" pitchFamily="66" charset="0"/>
              </a:rPr>
              <a:t>, но и  торговлю и посредничество на информационном рынке, организацию производства, обслуживания, аренды, страхования, финансового и кадрового обеспечения средств информатизации общества. </a:t>
            </a:r>
          </a:p>
          <a:p>
            <a:pPr marL="1588" indent="461963">
              <a:buFontTx/>
              <a:buNone/>
            </a:pPr>
            <a:endParaRPr lang="ru-RU" sz="36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Понятие информационного ресурса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>
              <a:buFontTx/>
              <a:buNone/>
            </a:pPr>
            <a:endParaRPr lang="ru-RU" sz="3600"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4000" b="1">
                <a:latin typeface="Monotype Corsiva" pitchFamily="66" charset="0"/>
              </a:rPr>
              <a:t>Ресурс</a:t>
            </a:r>
            <a:r>
              <a:rPr lang="ru-RU" sz="4000">
                <a:latin typeface="Monotype Corsiva" pitchFamily="66" charset="0"/>
              </a:rPr>
              <a:t> </a:t>
            </a:r>
            <a:r>
              <a:rPr lang="ru-RU" sz="3600">
                <a:latin typeface="Monotype Corsiva" pitchFamily="66" charset="0"/>
              </a:rPr>
              <a:t>– это запас, источник чего-нибудь.</a:t>
            </a:r>
          </a:p>
          <a:p>
            <a:pPr algn="r">
              <a:buFontTx/>
              <a:buNone/>
            </a:pPr>
            <a:r>
              <a:rPr lang="ru-RU" sz="3600">
                <a:latin typeface="Monotype Corsiva" pitchFamily="66" charset="0"/>
              </a:rPr>
              <a:t>(Словарь Ожегова С.И.)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Практическая работа: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2700">
              <a:buFont typeface="Symbol" pitchFamily="18" charset="2"/>
              <a:buNone/>
            </a:pPr>
            <a:endParaRPr lang="ru-RU">
              <a:latin typeface="Monotype Corsiva" pitchFamily="66" charset="0"/>
            </a:endParaRPr>
          </a:p>
          <a:p>
            <a:pPr indent="12700">
              <a:buFont typeface="Symbol" pitchFamily="18" charset="2"/>
              <a:buNone/>
            </a:pPr>
            <a:r>
              <a:rPr lang="ru-RU">
                <a:latin typeface="Monotype Corsiva" pitchFamily="66" charset="0"/>
              </a:rPr>
              <a:t>Составьте список адресов сайтов, посвященных общеобразовательным дисциплинам (используйте несколько поисковых серверов, результат оформите в документе </a:t>
            </a:r>
            <a:r>
              <a:rPr lang="en-US">
                <a:latin typeface="Monotype Corsiva" pitchFamily="66" charset="0"/>
              </a:rPr>
              <a:t>Microsoft Word</a:t>
            </a:r>
            <a:r>
              <a:rPr lang="ru-RU">
                <a:latin typeface="Monotype Corsiva" pitchFamily="66" charset="0"/>
              </a:rPr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Используемые ресурсы: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ru-RU">
                <a:latin typeface="Monotype Corsiva" pitchFamily="66" charset="0"/>
              </a:rPr>
              <a:t>Информатика и ИКТ /Под ред. Н.В. Макаровой. – СПб.: Питер, 2009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>
                <a:latin typeface="Monotype Corsiva" pitchFamily="66" charset="0"/>
              </a:rPr>
              <a:t>Фундаментальные основы информатики: социальная информатика: Учебное пособие для вузов. /Колин К.К. — М.: Академический Проект; Екатеренбург: Деловая книга, 2000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13F1-1BB4-4F58-BC5F-0D1985AE9B0E}" type="datetime1">
              <a:rPr lang="ru-RU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Тема урока: 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Информационные</a:t>
            </a:r>
            <a:r>
              <a:rPr lang="ru-RU" i="1">
                <a:latin typeface="Monotype Corsiva" pitchFamily="66" charset="0"/>
              </a:rPr>
              <a:t>  </a:t>
            </a:r>
            <a:r>
              <a:rPr lang="ru-RU">
                <a:latin typeface="Monotype Corsiva" pitchFamily="66" charset="0"/>
              </a:rPr>
              <a:t>ресурсы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218" name="Group 122"/>
          <p:cNvGrpSpPr>
            <a:grpSpLocks/>
          </p:cNvGrpSpPr>
          <p:nvPr/>
        </p:nvGrpSpPr>
        <p:grpSpPr bwMode="auto">
          <a:xfrm>
            <a:off x="250825" y="-9525"/>
            <a:ext cx="8713788" cy="6856413"/>
            <a:chOff x="158" y="-6"/>
            <a:chExt cx="5489" cy="4319"/>
          </a:xfrm>
        </p:grpSpPr>
        <p:sp>
          <p:nvSpPr>
            <p:cNvPr id="4160" name="Text Box 64"/>
            <p:cNvSpPr txBox="1">
              <a:spLocks noChangeArrowheads="1"/>
            </p:cNvSpPr>
            <p:nvPr/>
          </p:nvSpPr>
          <p:spPr bwMode="auto">
            <a:xfrm>
              <a:off x="359" y="233"/>
              <a:ext cx="1399" cy="83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 i="1" u="sng"/>
                <a:t>Природные ресурсы</a:t>
              </a:r>
              <a:r>
                <a:rPr lang="ru-RU" sz="1400" b="1" i="1"/>
                <a:t>-</a:t>
              </a:r>
              <a:r>
                <a:rPr lang="ru-RU" sz="1400"/>
                <a:t> </a:t>
              </a:r>
              <a:r>
                <a:rPr lang="ru-RU" sz="1200"/>
                <a:t>объекты природы, используемые людьми для удовлетворения своих потребностей (материальных или духовных)</a:t>
              </a:r>
              <a:endParaRPr lang="ru-RU"/>
            </a:p>
          </p:txBody>
        </p:sp>
        <p:sp>
          <p:nvSpPr>
            <p:cNvPr id="4161" name="Text Box 65"/>
            <p:cNvSpPr txBox="1">
              <a:spLocks noChangeArrowheads="1"/>
            </p:cNvSpPr>
            <p:nvPr/>
          </p:nvSpPr>
          <p:spPr bwMode="auto">
            <a:xfrm>
              <a:off x="1791" y="-6"/>
              <a:ext cx="2211" cy="21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u="sng"/>
                <a:t>Ресурс</a:t>
              </a:r>
              <a:endParaRPr lang="ru-RU" sz="1200"/>
            </a:p>
          </p:txBody>
        </p:sp>
        <p:sp>
          <p:nvSpPr>
            <p:cNvPr id="4162" name="AutoShape 66"/>
            <p:cNvSpPr>
              <a:spLocks noChangeArrowheads="1"/>
            </p:cNvSpPr>
            <p:nvPr/>
          </p:nvSpPr>
          <p:spPr bwMode="auto">
            <a:xfrm>
              <a:off x="2059" y="356"/>
              <a:ext cx="16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Полезные ископаемые</a:t>
              </a:r>
              <a:endParaRPr lang="ru-RU"/>
            </a:p>
          </p:txBody>
        </p:sp>
        <p:sp>
          <p:nvSpPr>
            <p:cNvPr id="4163" name="AutoShape 67"/>
            <p:cNvSpPr>
              <a:spLocks noChangeArrowheads="1"/>
            </p:cNvSpPr>
            <p:nvPr/>
          </p:nvSpPr>
          <p:spPr bwMode="auto">
            <a:xfrm>
              <a:off x="2259" y="629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Водные</a:t>
              </a:r>
            </a:p>
            <a:p>
              <a:endParaRPr lang="ru-RU"/>
            </a:p>
          </p:txBody>
        </p:sp>
        <p:sp>
          <p:nvSpPr>
            <p:cNvPr id="4164" name="AutoShape 68"/>
            <p:cNvSpPr>
              <a:spLocks noChangeArrowheads="1"/>
            </p:cNvSpPr>
            <p:nvPr/>
          </p:nvSpPr>
          <p:spPr bwMode="auto">
            <a:xfrm>
              <a:off x="2259" y="935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Лесные</a:t>
              </a:r>
              <a:endParaRPr lang="ru-RU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340" y="1207"/>
              <a:ext cx="1400" cy="60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Энергетические ресурсы</a:t>
              </a:r>
              <a:r>
                <a:rPr lang="ru-RU" sz="1200"/>
                <a:t>-носители энергии, используемые в процессе жизнедеятельности общества.</a:t>
              </a:r>
              <a:endParaRPr lang="ru-RU"/>
            </a:p>
          </p:txBody>
        </p:sp>
        <p:sp>
          <p:nvSpPr>
            <p:cNvPr id="4166" name="AutoShape 70"/>
            <p:cNvSpPr>
              <a:spLocks noChangeArrowheads="1"/>
            </p:cNvSpPr>
            <p:nvPr/>
          </p:nvSpPr>
          <p:spPr bwMode="auto">
            <a:xfrm>
              <a:off x="4132" y="1354"/>
              <a:ext cx="13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Природный газ</a:t>
              </a:r>
              <a:endParaRPr lang="ru-RU"/>
            </a:p>
          </p:txBody>
        </p:sp>
        <p:sp>
          <p:nvSpPr>
            <p:cNvPr id="4167" name="AutoShape 71"/>
            <p:cNvSpPr>
              <a:spLocks noChangeArrowheads="1"/>
            </p:cNvSpPr>
            <p:nvPr/>
          </p:nvSpPr>
          <p:spPr bwMode="auto">
            <a:xfrm>
              <a:off x="2265" y="1490"/>
              <a:ext cx="11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Нефть</a:t>
              </a:r>
              <a:endParaRPr lang="ru-RU"/>
            </a:p>
          </p:txBody>
        </p:sp>
        <p:sp>
          <p:nvSpPr>
            <p:cNvPr id="4168" name="AutoShape 72"/>
            <p:cNvSpPr>
              <a:spLocks noChangeArrowheads="1"/>
            </p:cNvSpPr>
            <p:nvPr/>
          </p:nvSpPr>
          <p:spPr bwMode="auto">
            <a:xfrm>
              <a:off x="4228" y="1672"/>
              <a:ext cx="1202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Ядерная энергия </a:t>
              </a:r>
              <a:endParaRPr lang="ru-RU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350" y="1888"/>
              <a:ext cx="1400" cy="63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Материальные ресурсы</a:t>
              </a:r>
              <a:r>
                <a:rPr lang="ru-RU" sz="1200" b="1" i="1"/>
                <a:t> </a:t>
              </a:r>
              <a:r>
                <a:rPr lang="ru-RU" sz="1200"/>
                <a:t>создаются и используются человеком в процессе об-щественного производства и потребления</a:t>
              </a:r>
              <a:endParaRPr lang="ru-RU"/>
            </a:p>
          </p:txBody>
        </p:sp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340" y="2568"/>
              <a:ext cx="1399" cy="77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b="1" i="1"/>
            </a:p>
            <a:p>
              <a:r>
                <a:rPr lang="ru-RU" sz="1200" b="1" i="1" u="sng"/>
                <a:t>Трудовые резервы</a:t>
              </a:r>
              <a:r>
                <a:rPr lang="ru-RU" sz="1200" b="1" i="1"/>
                <a:t>- </a:t>
              </a:r>
              <a:r>
                <a:rPr lang="ru-RU" sz="1200"/>
                <a:t>люди, обладающие необходимыми знаниями и умениями для трудовой деятельности</a:t>
              </a:r>
              <a:endParaRPr lang="ru-RU"/>
            </a:p>
          </p:txBody>
        </p:sp>
        <p:sp>
          <p:nvSpPr>
            <p:cNvPr id="4171" name="Rectangle 75"/>
            <p:cNvSpPr>
              <a:spLocks noChangeArrowheads="1"/>
            </p:cNvSpPr>
            <p:nvPr/>
          </p:nvSpPr>
          <p:spPr bwMode="auto">
            <a:xfrm>
              <a:off x="350" y="3430"/>
              <a:ext cx="1400" cy="64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Финансовые ресурсы</a:t>
              </a:r>
              <a:r>
                <a:rPr lang="ru-RU" sz="1200" b="1" i="1"/>
                <a:t>- </a:t>
              </a:r>
              <a:r>
                <a:rPr lang="ru-RU" sz="1200"/>
                <a:t>денежные средства, находящиеся в распоряжении государства, общества</a:t>
              </a:r>
              <a:endParaRPr lang="ru-RU"/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1978" y="3793"/>
              <a:ext cx="3669" cy="5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i="1" u="sng"/>
                <a:t>Информационные  ресурсы </a:t>
              </a:r>
              <a:r>
                <a:rPr lang="ru-RU" sz="1200" b="1" i="1"/>
                <a:t>- </a:t>
              </a:r>
              <a:r>
                <a:rPr lang="ru-RU" sz="1200"/>
                <a:t>отдельные документы и отдельные массивы документов,  документы и отдельные массивы документов в информационных системах (библиотеках, архивах, фондах, базах данных, других информационных системах)</a:t>
              </a:r>
              <a:endParaRPr lang="ru-RU"/>
            </a:p>
          </p:txBody>
        </p:sp>
        <p:sp>
          <p:nvSpPr>
            <p:cNvPr id="4173" name="AutoShape 77"/>
            <p:cNvSpPr>
              <a:spLocks noChangeArrowheads="1"/>
            </p:cNvSpPr>
            <p:nvPr/>
          </p:nvSpPr>
          <p:spPr bwMode="auto">
            <a:xfrm>
              <a:off x="2154" y="3385"/>
              <a:ext cx="14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Налоги</a:t>
              </a:r>
              <a:endParaRPr lang="ru-RU"/>
            </a:p>
          </p:txBody>
        </p:sp>
        <p:sp>
          <p:nvSpPr>
            <p:cNvPr id="4174" name="AutoShape 78"/>
            <p:cNvSpPr>
              <a:spLocks noChangeArrowheads="1"/>
            </p:cNvSpPr>
            <p:nvPr/>
          </p:nvSpPr>
          <p:spPr bwMode="auto">
            <a:xfrm>
              <a:off x="4036" y="3385"/>
              <a:ext cx="1500" cy="360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Денежные вклады</a:t>
              </a:r>
            </a:p>
            <a:p>
              <a:pPr algn="ctr"/>
              <a:r>
                <a:rPr lang="ru-RU" sz="1200" i="1"/>
                <a:t> в сбербанках</a:t>
              </a:r>
              <a:endParaRPr lang="ru-RU"/>
            </a:p>
          </p:txBody>
        </p:sp>
        <p:sp>
          <p:nvSpPr>
            <p:cNvPr id="4175" name="AutoShape 79"/>
            <p:cNvSpPr>
              <a:spLocks noChangeArrowheads="1"/>
            </p:cNvSpPr>
            <p:nvPr/>
          </p:nvSpPr>
          <p:spPr bwMode="auto">
            <a:xfrm>
              <a:off x="2259" y="1842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Сырьё</a:t>
              </a:r>
              <a:endParaRPr lang="ru-RU"/>
            </a:p>
          </p:txBody>
        </p:sp>
        <p:sp>
          <p:nvSpPr>
            <p:cNvPr id="4176" name="AutoShape 80"/>
            <p:cNvSpPr>
              <a:spLocks noChangeArrowheads="1"/>
            </p:cNvSpPr>
            <p:nvPr/>
          </p:nvSpPr>
          <p:spPr bwMode="auto">
            <a:xfrm>
              <a:off x="2259" y="2205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Оборудование</a:t>
              </a:r>
              <a:endParaRPr lang="ru-RU"/>
            </a:p>
          </p:txBody>
        </p:sp>
        <p:sp>
          <p:nvSpPr>
            <p:cNvPr id="4177" name="AutoShape 81"/>
            <p:cNvSpPr>
              <a:spLocks noChangeArrowheads="1"/>
            </p:cNvSpPr>
            <p:nvPr/>
          </p:nvSpPr>
          <p:spPr bwMode="auto">
            <a:xfrm>
              <a:off x="4059" y="2038"/>
              <a:ext cx="14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Материалы</a:t>
              </a:r>
              <a:endParaRPr lang="ru-RU"/>
            </a:p>
          </p:txBody>
        </p:sp>
        <p:sp>
          <p:nvSpPr>
            <p:cNvPr id="4178" name="AutoShape 82"/>
            <p:cNvSpPr>
              <a:spLocks noChangeArrowheads="1"/>
            </p:cNvSpPr>
            <p:nvPr/>
          </p:nvSpPr>
          <p:spPr bwMode="auto">
            <a:xfrm>
              <a:off x="3959" y="2341"/>
              <a:ext cx="16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i="1"/>
                <a:t>Здания и сооружения</a:t>
              </a:r>
              <a:endParaRPr lang="ru-RU"/>
            </a:p>
          </p:txBody>
        </p:sp>
        <p:sp>
          <p:nvSpPr>
            <p:cNvPr id="4179" name="AutoShape 83"/>
            <p:cNvSpPr>
              <a:spLocks noChangeArrowheads="1"/>
            </p:cNvSpPr>
            <p:nvPr/>
          </p:nvSpPr>
          <p:spPr bwMode="auto">
            <a:xfrm>
              <a:off x="2259" y="2614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Учителя</a:t>
              </a:r>
              <a:endParaRPr lang="ru-RU"/>
            </a:p>
          </p:txBody>
        </p:sp>
        <p:sp>
          <p:nvSpPr>
            <p:cNvPr id="4180" name="AutoShape 84"/>
            <p:cNvSpPr>
              <a:spLocks noChangeArrowheads="1"/>
            </p:cNvSpPr>
            <p:nvPr/>
          </p:nvSpPr>
          <p:spPr bwMode="auto">
            <a:xfrm>
              <a:off x="2259" y="2930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Водители</a:t>
              </a:r>
              <a:endParaRPr lang="ru-RU"/>
            </a:p>
          </p:txBody>
        </p:sp>
        <p:sp>
          <p:nvSpPr>
            <p:cNvPr id="4181" name="AutoShape 85"/>
            <p:cNvSpPr>
              <a:spLocks noChangeArrowheads="1"/>
            </p:cNvSpPr>
            <p:nvPr/>
          </p:nvSpPr>
          <p:spPr bwMode="auto">
            <a:xfrm>
              <a:off x="4160" y="2750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Врачи</a:t>
              </a:r>
              <a:endParaRPr lang="ru-RU"/>
            </a:p>
          </p:txBody>
        </p:sp>
        <p:sp>
          <p:nvSpPr>
            <p:cNvPr id="4182" name="AutoShape 86"/>
            <p:cNvSpPr>
              <a:spLocks noChangeArrowheads="1"/>
            </p:cNvSpPr>
            <p:nvPr/>
          </p:nvSpPr>
          <p:spPr bwMode="auto">
            <a:xfrm>
              <a:off x="4160" y="3113"/>
              <a:ext cx="1200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Инженеры</a:t>
              </a:r>
              <a:endParaRPr lang="ru-RU"/>
            </a:p>
          </p:txBody>
        </p:sp>
        <p:sp>
          <p:nvSpPr>
            <p:cNvPr id="4183" name="Text Box 87"/>
            <p:cNvSpPr txBox="1">
              <a:spLocks noChangeArrowheads="1"/>
            </p:cNvSpPr>
            <p:nvPr/>
          </p:nvSpPr>
          <p:spPr bwMode="auto">
            <a:xfrm>
              <a:off x="4059" y="521"/>
              <a:ext cx="1401" cy="36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Реки,  моря,  водохранилища,  подземные воды, водяные пары  атмосферы</a:t>
              </a:r>
            </a:p>
            <a:p>
              <a:endParaRPr lang="ru-RU"/>
            </a:p>
          </p:txBody>
        </p:sp>
        <p:sp>
          <p:nvSpPr>
            <p:cNvPr id="4184" name="Text Box 88"/>
            <p:cNvSpPr txBox="1">
              <a:spLocks noChangeArrowheads="1"/>
            </p:cNvSpPr>
            <p:nvPr/>
          </p:nvSpPr>
          <p:spPr bwMode="auto">
            <a:xfrm>
              <a:off x="4059" y="89"/>
              <a:ext cx="158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Твердые( уголь, руда);</a:t>
              </a:r>
            </a:p>
            <a:p>
              <a:r>
                <a:rPr lang="ru-RU" sz="1000"/>
                <a:t>жидкие (нефть, минеральные   воды);</a:t>
              </a:r>
            </a:p>
            <a:p>
              <a:r>
                <a:rPr lang="ru-RU" sz="1000"/>
                <a:t>газообразные (газы природные горючие и инертные газы)</a:t>
              </a:r>
            </a:p>
            <a:p>
              <a:endParaRPr lang="ru-RU"/>
            </a:p>
          </p:txBody>
        </p:sp>
        <p:sp>
          <p:nvSpPr>
            <p:cNvPr id="4185" name="Line 89"/>
            <p:cNvSpPr>
              <a:spLocks noChangeShapeType="1"/>
            </p:cNvSpPr>
            <p:nvPr/>
          </p:nvSpPr>
          <p:spPr bwMode="auto">
            <a:xfrm flipH="1">
              <a:off x="158" y="119"/>
              <a:ext cx="16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6" name="Line 90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7" name="Line 91"/>
            <p:cNvSpPr>
              <a:spLocks noChangeShapeType="1"/>
            </p:cNvSpPr>
            <p:nvPr/>
          </p:nvSpPr>
          <p:spPr bwMode="auto">
            <a:xfrm>
              <a:off x="158" y="4156"/>
              <a:ext cx="18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8" name="Line 92"/>
            <p:cNvSpPr>
              <a:spLocks noChangeShapeType="1"/>
            </p:cNvSpPr>
            <p:nvPr/>
          </p:nvSpPr>
          <p:spPr bwMode="auto">
            <a:xfrm>
              <a:off x="160" y="737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9" name="Line 93"/>
            <p:cNvSpPr>
              <a:spLocks noChangeShapeType="1"/>
            </p:cNvSpPr>
            <p:nvPr/>
          </p:nvSpPr>
          <p:spPr bwMode="auto">
            <a:xfrm>
              <a:off x="158" y="1525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0" name="Line 94"/>
            <p:cNvSpPr>
              <a:spLocks noChangeShapeType="1"/>
            </p:cNvSpPr>
            <p:nvPr/>
          </p:nvSpPr>
          <p:spPr bwMode="auto">
            <a:xfrm>
              <a:off x="158" y="3702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Line 95"/>
            <p:cNvSpPr>
              <a:spLocks noChangeShapeType="1"/>
            </p:cNvSpPr>
            <p:nvPr/>
          </p:nvSpPr>
          <p:spPr bwMode="auto">
            <a:xfrm>
              <a:off x="158" y="2976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Line 96"/>
            <p:cNvSpPr>
              <a:spLocks noChangeShapeType="1"/>
            </p:cNvSpPr>
            <p:nvPr/>
          </p:nvSpPr>
          <p:spPr bwMode="auto">
            <a:xfrm>
              <a:off x="158" y="2251"/>
              <a:ext cx="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>
              <a:off x="1760" y="1966"/>
              <a:ext cx="4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Line 98"/>
            <p:cNvSpPr>
              <a:spLocks noChangeShapeType="1"/>
            </p:cNvSpPr>
            <p:nvPr/>
          </p:nvSpPr>
          <p:spPr bwMode="auto">
            <a:xfrm>
              <a:off x="1760" y="2326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>
              <a:off x="1760" y="2182"/>
              <a:ext cx="23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6" name="Line 100"/>
            <p:cNvSpPr>
              <a:spLocks noChangeShapeType="1"/>
            </p:cNvSpPr>
            <p:nvPr/>
          </p:nvSpPr>
          <p:spPr bwMode="auto">
            <a:xfrm>
              <a:off x="1758" y="2478"/>
              <a:ext cx="22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>
              <a:off x="1760" y="2750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Line 102"/>
            <p:cNvSpPr>
              <a:spLocks noChangeShapeType="1"/>
            </p:cNvSpPr>
            <p:nvPr/>
          </p:nvSpPr>
          <p:spPr bwMode="auto">
            <a:xfrm>
              <a:off x="1758" y="3001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>
              <a:off x="1758" y="2857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>
              <a:off x="1760" y="3217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>
              <a:off x="1754" y="3475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" name="Line 106"/>
            <p:cNvSpPr>
              <a:spLocks noChangeShapeType="1"/>
            </p:cNvSpPr>
            <p:nvPr/>
          </p:nvSpPr>
          <p:spPr bwMode="auto">
            <a:xfrm>
              <a:off x="1758" y="3612"/>
              <a:ext cx="2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" name="Text Box 107"/>
            <p:cNvSpPr txBox="1">
              <a:spLocks noChangeArrowheads="1"/>
            </p:cNvSpPr>
            <p:nvPr/>
          </p:nvSpPr>
          <p:spPr bwMode="auto">
            <a:xfrm>
              <a:off x="4059" y="881"/>
              <a:ext cx="1543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Древесные ценности(лес);</a:t>
              </a:r>
            </a:p>
            <a:p>
              <a:r>
                <a:rPr lang="ru-RU" sz="1000"/>
                <a:t>Не древесные ценности;</a:t>
              </a:r>
            </a:p>
            <a:p>
              <a:r>
                <a:rPr lang="ru-RU" sz="1000"/>
                <a:t>кормовые, грибы, лекарственные растения</a:t>
              </a:r>
            </a:p>
            <a:p>
              <a:endParaRPr lang="ru-RU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>
              <a:off x="1760" y="482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>
              <a:off x="1758" y="737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>
              <a:off x="1758" y="1025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>
              <a:off x="3661" y="436"/>
              <a:ext cx="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>
              <a:off x="3459" y="737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>
              <a:off x="3459" y="1025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0" name="Line 114"/>
            <p:cNvSpPr>
              <a:spLocks noChangeShapeType="1"/>
            </p:cNvSpPr>
            <p:nvPr/>
          </p:nvSpPr>
          <p:spPr bwMode="auto">
            <a:xfrm>
              <a:off x="1738" y="1298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1" name="Line 115"/>
            <p:cNvSpPr>
              <a:spLocks noChangeShapeType="1"/>
            </p:cNvSpPr>
            <p:nvPr/>
          </p:nvSpPr>
          <p:spPr bwMode="auto">
            <a:xfrm>
              <a:off x="1738" y="1581"/>
              <a:ext cx="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2" name="Line 116"/>
            <p:cNvSpPr>
              <a:spLocks noChangeShapeType="1"/>
            </p:cNvSpPr>
            <p:nvPr/>
          </p:nvSpPr>
          <p:spPr bwMode="auto">
            <a:xfrm>
              <a:off x="1738" y="1445"/>
              <a:ext cx="24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3" name="Line 117"/>
            <p:cNvSpPr>
              <a:spLocks noChangeShapeType="1"/>
            </p:cNvSpPr>
            <p:nvPr/>
          </p:nvSpPr>
          <p:spPr bwMode="auto">
            <a:xfrm>
              <a:off x="1738" y="1762"/>
              <a:ext cx="25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" name="AutoShape 118"/>
            <p:cNvSpPr>
              <a:spLocks noChangeArrowheads="1"/>
            </p:cNvSpPr>
            <p:nvPr/>
          </p:nvSpPr>
          <p:spPr bwMode="auto">
            <a:xfrm>
              <a:off x="2217" y="1218"/>
              <a:ext cx="1101" cy="216"/>
            </a:xfrm>
            <a:prstGeom prst="flowChartTerminator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Уголь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444500">
              <a:lnSpc>
                <a:spcPct val="90000"/>
              </a:lnSpc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0" indent="444500">
              <a:lnSpc>
                <a:spcPct val="90000"/>
              </a:lnSpc>
              <a:buFontTx/>
              <a:buNone/>
            </a:pPr>
            <a:r>
              <a:rPr lang="ru-RU" sz="6000" b="1">
                <a:solidFill>
                  <a:srgbClr val="0066FF"/>
                </a:solidFill>
                <a:latin typeface="Monotype Corsiva" pitchFamily="66" charset="0"/>
                <a:sym typeface="Symbol" pitchFamily="18" charset="2"/>
              </a:rPr>
              <a:t></a:t>
            </a:r>
            <a:r>
              <a:rPr lang="ru-RU" sz="3600" b="1">
                <a:latin typeface="Monotype Corsiva" pitchFamily="66" charset="0"/>
              </a:rPr>
              <a:t> Информационные ресурсы</a:t>
            </a:r>
            <a:r>
              <a:rPr lang="ru-RU" sz="3600">
                <a:latin typeface="Monotype Corsiva" pitchFamily="66" charset="0"/>
              </a:rPr>
              <a:t> – это отдельные документы или массивы документов, а также документы и массивы документов в информационных системах (библиотеках, архивах, фондах, банках данных, других информационных системах).</a:t>
            </a:r>
          </a:p>
          <a:p>
            <a:pPr marL="0" indent="444500" algn="r">
              <a:lnSpc>
                <a:spcPct val="90000"/>
              </a:lnSpc>
              <a:buFontTx/>
              <a:buNone/>
            </a:pPr>
            <a:r>
              <a:rPr lang="ru-RU">
                <a:latin typeface="Monotype Corsiva" pitchFamily="66" charset="0"/>
              </a:rPr>
              <a:t>Федеральный закон «Об информации, информатизации и защите информации», от 25.01.1995 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507413" cy="5721350"/>
          </a:xfrm>
        </p:spPr>
        <p:txBody>
          <a:bodyPr/>
          <a:lstStyle/>
          <a:p>
            <a:pPr marL="88900" indent="355600">
              <a:buFontTx/>
              <a:buNone/>
            </a:pPr>
            <a:endParaRPr lang="ru-RU" sz="3600" b="1">
              <a:latin typeface="Monotype Corsiva" pitchFamily="66" charset="0"/>
            </a:endParaRPr>
          </a:p>
          <a:p>
            <a:pPr marL="88900" indent="355600">
              <a:buFontTx/>
              <a:buNone/>
            </a:pPr>
            <a:r>
              <a:rPr lang="ru-RU" sz="3600" b="1">
                <a:latin typeface="Monotype Corsiva" pitchFamily="66" charset="0"/>
              </a:rPr>
              <a:t>Различие между ИР и другими ресурсами:</a:t>
            </a:r>
            <a:r>
              <a:rPr lang="ru-RU" sz="3600">
                <a:latin typeface="Monotype Corsiva" pitchFamily="66" charset="0"/>
              </a:rPr>
              <a:t> </a:t>
            </a:r>
          </a:p>
          <a:p>
            <a:pPr marL="88900" indent="355600">
              <a:buFontTx/>
              <a:buNone/>
            </a:pPr>
            <a:r>
              <a:rPr lang="ru-RU" sz="3600" i="1">
                <a:latin typeface="Monotype Corsiva" pitchFamily="66" charset="0"/>
              </a:rPr>
              <a:t>Всякий ресурс, кроме информационного, после использования исчезает </a:t>
            </a:r>
            <a:r>
              <a:rPr lang="ru-RU" sz="3600">
                <a:latin typeface="Monotype Corsiva" pitchFamily="66" charset="0"/>
              </a:rPr>
              <a:t>(сожженное топливо, израсходованные финансы и т.п.), а ИР остается «несжигаемым»; им можно пользоваться многократно, он копируется без ограничения.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07375" cy="5649913"/>
          </a:xfrm>
        </p:spPr>
        <p:txBody>
          <a:bodyPr/>
          <a:lstStyle/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3600" b="1">
                <a:latin typeface="Monotype Corsiva" pitchFamily="66" charset="0"/>
              </a:rPr>
              <a:t>Информационный ресурс</a:t>
            </a:r>
            <a:r>
              <a:rPr lang="ru-RU" sz="3600">
                <a:latin typeface="Monotype Corsiva" pitchFamily="66" charset="0"/>
              </a:rPr>
              <a:t> — </a:t>
            </a:r>
            <a:r>
              <a:rPr lang="ru-RU" sz="3600" i="1">
                <a:latin typeface="Monotype Corsiva" pitchFamily="66" charset="0"/>
              </a:rPr>
              <a:t>это знания, представленные в проектной форме</a:t>
            </a:r>
            <a:r>
              <a:rPr lang="ru-RU" sz="3600">
                <a:latin typeface="Monotype Corsiva" pitchFamily="66" charset="0"/>
              </a:rPr>
              <a:t>.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отчуждение от своих создателей и 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материализация в виде документов,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компьютерных баз данных и знаний,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алгоритмов и программ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автоматизированных устройств, 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а также произведений науки,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2400">
                <a:latin typeface="Monotype Corsiva" pitchFamily="66" charset="0"/>
              </a:rPr>
              <a:t>                       литературы и искусства</a:t>
            </a:r>
          </a:p>
          <a:p>
            <a:pPr marL="1588" indent="461963">
              <a:lnSpc>
                <a:spcPct val="80000"/>
              </a:lnSpc>
              <a:buFontTx/>
              <a:buNone/>
            </a:pPr>
            <a:r>
              <a:rPr lang="ru-RU" sz="3600" b="1">
                <a:latin typeface="Monotype Corsiva" pitchFamily="66" charset="0"/>
              </a:rPr>
              <a:t>Информационные </a:t>
            </a:r>
            <a:r>
              <a:rPr lang="ru-RU" sz="3600" b="1" i="1">
                <a:latin typeface="Monotype Corsiva" pitchFamily="66" charset="0"/>
              </a:rPr>
              <a:t>ресурсы</a:t>
            </a:r>
            <a:r>
              <a:rPr lang="ru-RU" sz="3600" i="1">
                <a:latin typeface="Monotype Corsiva" pitchFamily="66" charset="0"/>
              </a:rPr>
              <a:t> — это знания, подготовленные для целесообразного социального использования.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95513" y="1700213"/>
            <a:ext cx="0" cy="2376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84438" y="1773238"/>
            <a:ext cx="547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6392" name="Picture 8" descr="j0299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1535112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111750"/>
          </a:xfrm>
        </p:spPr>
        <p:txBody>
          <a:bodyPr/>
          <a:lstStyle/>
          <a:p>
            <a:pPr indent="461963">
              <a:buFontTx/>
              <a:buNone/>
            </a:pPr>
            <a:r>
              <a:rPr lang="ru-RU">
                <a:latin typeface="Monotype Corsiva" pitchFamily="66" charset="0"/>
              </a:rPr>
              <a:t>«Отдельные объекты федеральных информационных ресурсов могут быть объявлены общероссийским национальным достоянием. Эти  ресурсы  признаются общегосударственной значимостью аналогично тому, как наиболее важные исторические и культурные ценности относятся к историческому и культурному наследию страны и составляют часть ее национального богатства.» </a:t>
            </a:r>
          </a:p>
          <a:p>
            <a:pPr indent="461963" algn="r">
              <a:buFontTx/>
              <a:buNone/>
            </a:pPr>
            <a:r>
              <a:rPr lang="ru-RU" sz="2800">
                <a:latin typeface="Monotype Corsiva" pitchFamily="66" charset="0"/>
              </a:rPr>
              <a:t>Статья 9 федерального закона России «Об информации, информатизации и защите информации»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642350" cy="5721350"/>
          </a:xfrm>
        </p:spPr>
        <p:txBody>
          <a:bodyPr/>
          <a:lstStyle/>
          <a:p>
            <a:pPr indent="461963">
              <a:buFontTx/>
              <a:buNone/>
            </a:pPr>
            <a:r>
              <a:rPr lang="ru-RU" sz="4000" b="1">
                <a:latin typeface="Monotype Corsiva" pitchFamily="66" charset="0"/>
              </a:rPr>
              <a:t>Классификация национальных  ИР: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библиотечные,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 архивные,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научно-техническая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правовая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отраслевая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финансовая и экономическая информация, </a:t>
            </a:r>
          </a:p>
          <a:p>
            <a:pPr indent="461963"/>
            <a:r>
              <a:rPr lang="ru-RU" sz="3600">
                <a:latin typeface="Monotype Corsiva" pitchFamily="66" charset="0"/>
              </a:rPr>
              <a:t>информация о природных ресурсах и т.д.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1325</Words>
  <Application>Microsoft Office PowerPoint</Application>
  <PresentationFormat>Экран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Разгадай «информационный» кроссворд и  в выделенных клетках ты прочитаешь слово</vt:lpstr>
      <vt:lpstr>Понятие информационного ресурса</vt:lpstr>
      <vt:lpstr>Тема урока:  Информационные  ресурсы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Классификация  информационных ресурсов </vt:lpstr>
      <vt:lpstr>Слайд 13</vt:lpstr>
      <vt:lpstr>Основные виды  информационных продуктов </vt:lpstr>
      <vt:lpstr>Слайд 15</vt:lpstr>
      <vt:lpstr>Информационный рынок </vt:lpstr>
      <vt:lpstr>Поставщики – как правило, это производители информации или ее собственники</vt:lpstr>
      <vt:lpstr>Слайд 18</vt:lpstr>
      <vt:lpstr>Информационный бизнес </vt:lpstr>
      <vt:lpstr>Практическая работа: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 ресурсы</dc:title>
  <dc:creator>Караси</dc:creator>
  <cp:lastModifiedBy>Светлана</cp:lastModifiedBy>
  <cp:revision>81</cp:revision>
  <dcterms:created xsi:type="dcterms:W3CDTF">2012-11-22T21:06:39Z</dcterms:created>
  <dcterms:modified xsi:type="dcterms:W3CDTF">2015-02-23T18:17:17Z</dcterms:modified>
</cp:coreProperties>
</file>