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6" r:id="rId18"/>
    <p:sldId id="281" r:id="rId19"/>
    <p:sldId id="280" r:id="rId20"/>
    <p:sldId id="282" r:id="rId21"/>
    <p:sldId id="279"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a:srgbClr val="000000"/>
    <a:srgbClr val="003192"/>
    <a:srgbClr val="002F8E"/>
    <a:srgbClr val="161AB6"/>
    <a:srgbClr val="000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24" autoAdjust="0"/>
    <p:restoredTop sz="94654" autoAdjust="0"/>
  </p:normalViewPr>
  <p:slideViewPr>
    <p:cSldViewPr>
      <p:cViewPr varScale="1">
        <p:scale>
          <a:sx n="84" d="100"/>
          <a:sy n="84" d="100"/>
        </p:scale>
        <p:origin x="7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45557A-278D-4D11-A975-6ED33F6D4F37}" type="datetimeFigureOut">
              <a:rPr lang="ru-RU" smtClean="0"/>
              <a:pPr/>
              <a:t>21.02.2015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7000">
              <a:schemeClr val="tx1"/>
            </a:gs>
            <a:gs pos="70000">
              <a:schemeClr val="bg2"/>
            </a:gs>
            <a:gs pos="100000">
              <a:srgbClr val="003192"/>
            </a:gs>
            <a:gs pos="100000">
              <a:srgbClr val="002F8E"/>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5557A-278D-4D11-A975-6ED33F6D4F37}" type="datetimeFigureOut">
              <a:rPr lang="ru-RU" smtClean="0"/>
              <a:pPr/>
              <a:t>21.02.2015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4B7B4-22AC-4458-8C94-2E22BDD3BD64}"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I:\&#1053;&#1086;&#1074;&#1072;&#1103;%20&#1087;&#1072;&#1087;&#1082;&#1072;\17%20-%20&#1053;&#1077;&#1087;&#1086;&#1089;&#1077;&#1076;&#1099;%20-%20&#1041;&#1091;&#1093;&#1077;&#1085;&#1074;&#1072;&#1083;&#1100;&#1076;&#1089;&#1082;&#1080;&#1081;%20&#1085;&#1072;&#1073;&#1072;&#1090;.mp3"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ru.wikipedia.org/wiki/1983_%D0%B3%D0%BE%D0%B4" TargetMode="External"/><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3.xml"/><Relationship Id="rId1" Type="http://schemas.openxmlformats.org/officeDocument/2006/relationships/audio" Target="file:///I:\&#1053;&#1086;&#1074;&#1072;&#1103;%20&#1087;&#1072;&#1087;&#1082;&#1072;\03%20-%20&#1069;&#1093;&#1086;%20&#1074;&#1086;&#1081;&#1085;&#1099;.mp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ru.wikipedia.org/wiki/%D0%A4%D0%B0%D0%B9%D0%BB:Konzentrazionslager.png" TargetMode="Externa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hyperlink" Target="http://ru.wikipedia.org/wiki/%D0%A4%D0%B0%D0%B9%D0%BB:Buchenwald_Slave_Laborers_Liberation.jp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ru.wikipedia.org/wiki/%D0%9B%D0%B0%D0%B3%D0%B5%D1%80%D1%8F_%D1%81%D0%BC%D0%B5%D1%80%D1%82%D0%B8"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ru.wikipedia.org/wiki/%D0%A4%D0%B0%D0%B9%D0%BB:View_of_Auschwitz-Birkenau_Poland_January_1945.jpg" TargetMode="Externa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6"/>
            <a:ext cx="8358246" cy="4572032"/>
          </a:xfrm>
          <a:ln>
            <a:noFill/>
          </a:ln>
          <a:effectLst>
            <a:glow rad="228600">
              <a:schemeClr val="accent5">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a:normAutofit fontScale="90000"/>
            <a:sp3d extrusionH="57150" contourW="12700">
              <a:extrusionClr>
                <a:srgbClr val="FFFF00"/>
              </a:extrusionClr>
              <a:contourClr>
                <a:schemeClr val="bg1"/>
              </a:contourClr>
            </a:sp3d>
          </a:bodyPr>
          <a:lstStyle/>
          <a:p>
            <a:pPr algn="l"/>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ВЫ ДУМАЕТЕ,ПАВШИЕ МОЛЧАТ?</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КОНЕЧНО,ДА - ВЫ СКАЖЕТЕ.</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НЕВЕРНО!</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ОНИ КРИЧАТ,</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ПОКА ЕЩЁ СТУЧАТ СЕРДЦА ЖИВЫХ</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И ОСЯЗАЮТ НЕРВЫ...</a:t>
            </a:r>
            <a:r>
              <a:rPr lang="ru-RU" dirty="0" smtClean="0"/>
              <a:t/>
            </a:r>
            <a:br>
              <a:rPr lang="ru-RU" dirty="0" smtClean="0"/>
            </a:br>
            <a:endParaRPr lang="ru-RU" dirty="0">
              <a:solidFill>
                <a:schemeClr val="bg1"/>
              </a:solidFill>
            </a:endParaRPr>
          </a:p>
        </p:txBody>
      </p:sp>
      <p:sp>
        <p:nvSpPr>
          <p:cNvPr id="3" name="Подзаголовок 2"/>
          <p:cNvSpPr>
            <a:spLocks noGrp="1"/>
          </p:cNvSpPr>
          <p:nvPr>
            <p:ph type="subTitle" idx="1"/>
          </p:nvPr>
        </p:nvSpPr>
        <p:spPr>
          <a:xfrm>
            <a:off x="714348" y="5857892"/>
            <a:ext cx="7772400" cy="722942"/>
          </a:xfrm>
        </p:spPr>
        <p:txBody>
          <a:bodyPr>
            <a:normAutofit/>
          </a:bodyPr>
          <a:lstStyle/>
          <a:p>
            <a:pPr algn="l"/>
            <a:r>
              <a:rPr lang="ru-RU" sz="2800" dirty="0" smtClean="0">
                <a:gradFill flip="none" rotWithShape="1">
                  <a:gsLst>
                    <a:gs pos="0">
                      <a:srgbClr val="000000"/>
                    </a:gs>
                    <a:gs pos="50000">
                      <a:srgbClr val="C00000"/>
                    </a:gs>
                    <a:gs pos="100000">
                      <a:srgbClr val="FFFF00"/>
                    </a:gs>
                  </a:gsLst>
                  <a:lin ang="16200000" scaled="1"/>
                  <a:tileRect/>
                </a:gradFill>
                <a:effectLst>
                  <a:reflection blurRad="6350" stA="50000" endA="300" endPos="50000" dist="29997" dir="5400000" sy="-100000" algn="bl" rotWithShape="0"/>
                </a:effectLst>
              </a:rPr>
              <a:t>За стенами лагерей смерти..………</a:t>
            </a:r>
            <a:endParaRPr lang="ru-RU" sz="2800" dirty="0">
              <a:gradFill flip="none" rotWithShape="1">
                <a:gsLst>
                  <a:gs pos="0">
                    <a:srgbClr val="000000"/>
                  </a:gs>
                  <a:gs pos="50000">
                    <a:srgbClr val="C00000"/>
                  </a:gs>
                  <a:gs pos="100000">
                    <a:srgbClr val="FFFF00"/>
                  </a:gs>
                </a:gsLst>
                <a:lin ang="16200000" scaled="1"/>
                <a:tileRect/>
              </a:gradFill>
              <a:effectLst>
                <a:reflection blurRad="6350" stA="50000" endA="300" endPos="50000" dist="29997" dir="5400000" sy="-100000" algn="bl" rotWithShape="0"/>
              </a:effectLst>
            </a:endParaRPr>
          </a:p>
        </p:txBody>
      </p:sp>
      <p:pic>
        <p:nvPicPr>
          <p:cNvPr id="5" name="17 - Непоседы - Бухенвальдский набат.mp3">
            <a:hlinkClick r:id="" action="ppaction://media"/>
          </p:cNvPr>
          <p:cNvPicPr>
            <a:picLocks noRot="1" noChangeAspect="1"/>
          </p:cNvPicPr>
          <p:nvPr>
            <a:audioFile r:link="rId1"/>
          </p:nvPr>
        </p:nvPicPr>
        <p:blipFill>
          <a:blip r:embed="rId3" cstate="print"/>
          <a:stretch>
            <a:fillRect/>
          </a:stretch>
        </p:blipFill>
        <p:spPr>
          <a:xfrm>
            <a:off x="8839200" y="6553200"/>
            <a:ext cx="304800" cy="304800"/>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338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Новая папка\400px-AuschwitzCampEntrance.jpg"/>
          <p:cNvPicPr>
            <a:picLocks noChangeAspect="1" noChangeArrowheads="1"/>
          </p:cNvPicPr>
          <p:nvPr/>
        </p:nvPicPr>
        <p:blipFill>
          <a:blip r:embed="rId2" cstate="print"/>
          <a:srcRect/>
          <a:stretch>
            <a:fillRect/>
          </a:stretch>
        </p:blipFill>
        <p:spPr bwMode="auto">
          <a:xfrm>
            <a:off x="1357290" y="1285860"/>
            <a:ext cx="6776413" cy="2355865"/>
          </a:xfrm>
          <a:prstGeom prst="rect">
            <a:avLst/>
          </a:prstGeom>
          <a:noFill/>
          <a:effectLst>
            <a:reflection blurRad="6350" stA="52000" endA="300" endPos="35000" dir="5400000" sy="-100000" algn="bl" rotWithShape="0"/>
          </a:effectLst>
        </p:spPr>
      </p:pic>
      <p:sp>
        <p:nvSpPr>
          <p:cNvPr id="2" name="Заголовок 1"/>
          <p:cNvSpPr>
            <a:spLocks noGrp="1"/>
          </p:cNvSpPr>
          <p:nvPr>
            <p:ph type="title"/>
          </p:nvPr>
        </p:nvSpPr>
        <p:spPr/>
        <p:txBody>
          <a:bodyPr/>
          <a:lstStyle/>
          <a:p>
            <a:r>
              <a:rPr lang="ru-RU" dirty="0" smtClean="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reflection blurRad="6350" stA="60000" endA="900" endPos="58000" dir="5400000" sy="-100000" algn="bl" rotWithShape="0"/>
                </a:effectLst>
              </a:rPr>
              <a:t>Освенцим</a:t>
            </a:r>
            <a:endParaRPr lang="ru-RU" dirty="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reflection blurRad="6350" stA="60000" endA="900" endPos="58000" dir="5400000" sy="-100000" algn="bl" rotWithShape="0"/>
              </a:effectLst>
            </a:endParaRPr>
          </a:p>
        </p:txBody>
      </p:sp>
      <p:sp>
        <p:nvSpPr>
          <p:cNvPr id="3" name="Текст 2"/>
          <p:cNvSpPr>
            <a:spLocks noGrp="1"/>
          </p:cNvSpPr>
          <p:nvPr>
            <p:ph type="body" idx="1"/>
          </p:nvPr>
        </p:nvSpPr>
        <p:spPr>
          <a:xfrm>
            <a:off x="453095" y="1284295"/>
            <a:ext cx="4040188" cy="639762"/>
          </a:xfrm>
        </p:spPr>
        <p:txBody>
          <a:bodyPr>
            <a:normAutofit fontScale="77500" lnSpcReduction="20000"/>
          </a:bodyPr>
          <a:lstStyle/>
          <a:p>
            <a:r>
              <a:rPr lang="ru-RU" dirty="0" smtClean="0">
                <a:solidFill>
                  <a:srgbClr val="FF0000"/>
                </a:solidFill>
              </a:rPr>
              <a:t>Точное количество погибших в Освенциме установить невозможно</a:t>
            </a:r>
            <a:endParaRPr lang="ru-RU" dirty="0">
              <a:solidFill>
                <a:srgbClr val="FF0000"/>
              </a:solidFill>
            </a:endParaRPr>
          </a:p>
        </p:txBody>
      </p:sp>
      <p:sp>
        <p:nvSpPr>
          <p:cNvPr id="4" name="Содержимое 3"/>
          <p:cNvSpPr>
            <a:spLocks noGrp="1"/>
          </p:cNvSpPr>
          <p:nvPr>
            <p:ph sz="half" idx="2"/>
          </p:nvPr>
        </p:nvSpPr>
        <p:spPr>
          <a:xfrm>
            <a:off x="457200" y="2174875"/>
            <a:ext cx="4040188" cy="1682753"/>
          </a:xfrm>
        </p:spPr>
        <p:txBody>
          <a:bodyPr/>
          <a:lstStyle/>
          <a:p>
            <a:endParaRPr lang="ru-RU" dirty="0"/>
          </a:p>
        </p:txBody>
      </p:sp>
      <p:sp>
        <p:nvSpPr>
          <p:cNvPr id="5" name="Текст 4"/>
          <p:cNvSpPr>
            <a:spLocks noGrp="1"/>
          </p:cNvSpPr>
          <p:nvPr>
            <p:ph type="body" sz="quarter" idx="3"/>
          </p:nvPr>
        </p:nvSpPr>
        <p:spPr>
          <a:xfrm>
            <a:off x="4714876" y="4429132"/>
            <a:ext cx="4041775" cy="639762"/>
          </a:xfrm>
        </p:spPr>
        <p:txBody>
          <a:bodyPr/>
          <a:lstStyle/>
          <a:p>
            <a:endParaRPr lang="ru-RU" dirty="0"/>
          </a:p>
        </p:txBody>
      </p:sp>
      <p:sp>
        <p:nvSpPr>
          <p:cNvPr id="6" name="Содержимое 5"/>
          <p:cNvSpPr>
            <a:spLocks noGrp="1"/>
          </p:cNvSpPr>
          <p:nvPr>
            <p:ph sz="quarter" idx="4"/>
          </p:nvPr>
        </p:nvSpPr>
        <p:spPr>
          <a:xfrm>
            <a:off x="1142976" y="3643290"/>
            <a:ext cx="6786610" cy="3214710"/>
          </a:xfrm>
        </p:spPr>
        <p:txBody>
          <a:bodyPr>
            <a:normAutofit fontScale="77500" lnSpcReduction="20000"/>
          </a:bodyPr>
          <a:lstStyle/>
          <a:p>
            <a:r>
              <a:rPr lang="ru-RU" dirty="0" smtClean="0">
                <a:solidFill>
                  <a:srgbClr val="FF0000"/>
                </a:solidFill>
              </a:rPr>
              <a:t>Французский историк Жорж </a:t>
            </a:r>
            <a:r>
              <a:rPr lang="ru-RU" dirty="0" err="1" smtClean="0">
                <a:solidFill>
                  <a:srgbClr val="FF0000"/>
                </a:solidFill>
              </a:rPr>
              <a:t>Веллер</a:t>
            </a:r>
            <a:r>
              <a:rPr lang="ru-RU" dirty="0" smtClean="0">
                <a:solidFill>
                  <a:srgbClr val="FF0000"/>
                </a:solidFill>
              </a:rPr>
              <a:t> в </a:t>
            </a:r>
            <a:r>
              <a:rPr lang="ru-RU" dirty="0" smtClean="0">
                <a:solidFill>
                  <a:srgbClr val="FF0000"/>
                </a:solidFill>
                <a:hlinkClick r:id="rId3" tooltip="1983 год"/>
              </a:rPr>
              <a:t>1983 году</a:t>
            </a:r>
            <a:r>
              <a:rPr lang="ru-RU" dirty="0" smtClean="0">
                <a:solidFill>
                  <a:srgbClr val="FF0000"/>
                </a:solidFill>
              </a:rPr>
              <a:t> одним из первых использовал данные о депортации, на их основе оценив количество убитых в Освенциме в 1 613 000 человек, 1 440 000 из которых составляли евреи и 146 000 — поляки. В более поздней, считающейся наиболее авторитетной на сегодня работе польского историка </a:t>
            </a:r>
            <a:r>
              <a:rPr lang="ru-RU" dirty="0" err="1" smtClean="0">
                <a:solidFill>
                  <a:srgbClr val="FF0000"/>
                </a:solidFill>
              </a:rPr>
              <a:t>Францишка</a:t>
            </a:r>
            <a:r>
              <a:rPr lang="ru-RU" dirty="0" smtClean="0">
                <a:solidFill>
                  <a:srgbClr val="FF0000"/>
                </a:solidFill>
              </a:rPr>
              <a:t> </a:t>
            </a:r>
            <a:r>
              <a:rPr lang="ru-RU" dirty="0" err="1" smtClean="0">
                <a:solidFill>
                  <a:srgbClr val="FF0000"/>
                </a:solidFill>
              </a:rPr>
              <a:t>Пипера</a:t>
            </a:r>
            <a:r>
              <a:rPr lang="ru-RU" dirty="0" smtClean="0">
                <a:solidFill>
                  <a:srgbClr val="FF0000"/>
                </a:solidFill>
              </a:rPr>
              <a:t>, приводится следующая оценка:</a:t>
            </a:r>
          </a:p>
          <a:p>
            <a:pPr lvl="0"/>
            <a:r>
              <a:rPr lang="ru-RU" dirty="0" smtClean="0">
                <a:solidFill>
                  <a:srgbClr val="FF0000"/>
                </a:solidFill>
              </a:rPr>
              <a:t>1 100 000 евреев</a:t>
            </a:r>
          </a:p>
          <a:p>
            <a:pPr lvl="0"/>
            <a:r>
              <a:rPr lang="ru-RU" dirty="0" smtClean="0">
                <a:solidFill>
                  <a:srgbClr val="FF0000"/>
                </a:solidFill>
              </a:rPr>
              <a:t>140 000—150 000 поляков</a:t>
            </a:r>
          </a:p>
          <a:p>
            <a:pPr lvl="0"/>
            <a:r>
              <a:rPr lang="ru-RU" dirty="0" smtClean="0">
                <a:solidFill>
                  <a:srgbClr val="FF0000"/>
                </a:solidFill>
              </a:rPr>
              <a:t>100 000 русских</a:t>
            </a:r>
          </a:p>
          <a:p>
            <a:pPr lvl="0"/>
            <a:r>
              <a:rPr lang="ru-RU" dirty="0" smtClean="0">
                <a:solidFill>
                  <a:srgbClr val="FF0000"/>
                </a:solidFill>
              </a:rPr>
              <a:t>23 000 цыган.</a:t>
            </a:r>
          </a:p>
          <a:p>
            <a:endParaRPr lang="ru-RU" dirty="0">
              <a:solidFill>
                <a:srgbClr val="FF0000"/>
              </a:solidFill>
            </a:endParaRPr>
          </a:p>
        </p:txBody>
      </p:sp>
      <p:sp>
        <p:nvSpPr>
          <p:cNvPr id="8" name="Прямоугольник 7"/>
          <p:cNvSpPr/>
          <p:nvPr/>
        </p:nvSpPr>
        <p:spPr>
          <a:xfrm>
            <a:off x="4860032" y="1279162"/>
            <a:ext cx="4572000" cy="923330"/>
          </a:xfrm>
          <a:prstGeom prst="rect">
            <a:avLst/>
          </a:prstGeom>
        </p:spPr>
        <p:txBody>
          <a:bodyPr>
            <a:spAutoFit/>
          </a:bodyPr>
          <a:lstStyle/>
          <a:p>
            <a:r>
              <a:rPr lang="ru-RU" dirty="0" smtClean="0">
                <a:solidFill>
                  <a:srgbClr val="FF0000"/>
                </a:solidFill>
              </a:rPr>
              <a:t>Имеющаяся в сети интернет-база данных погибших узников содержит 180 тысяч имён.</a:t>
            </a:r>
            <a:endParaRPr lang="ru-RU" dirty="0">
              <a:solidFill>
                <a:srgbClr val="FF0000"/>
              </a:solidFill>
            </a:endParaRPr>
          </a:p>
        </p:txBody>
      </p:sp>
      <p:sp>
        <p:nvSpPr>
          <p:cNvPr id="9" name="Прямоугольник 8"/>
          <p:cNvSpPr/>
          <p:nvPr/>
        </p:nvSpPr>
        <p:spPr>
          <a:xfrm>
            <a:off x="4647589" y="5627925"/>
            <a:ext cx="4572000" cy="1200329"/>
          </a:xfrm>
          <a:prstGeom prst="rect">
            <a:avLst/>
          </a:prstGeom>
        </p:spPr>
        <p:txBody>
          <a:bodyPr>
            <a:spAutoFit/>
          </a:bodyPr>
          <a:lstStyle/>
          <a:p>
            <a:r>
              <a:rPr lang="ru-RU" dirty="0" smtClean="0">
                <a:solidFill>
                  <a:srgbClr val="FF0000"/>
                </a:solidFill>
              </a:rPr>
              <a:t>Современные историки сходятся во мнении, что в Освенциме было уничтожено от 1,1 до 1,6 миллиона человек, большинство из которых составляли евреи</a:t>
            </a:r>
            <a:endParaRPr lang="ru-RU"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par>
                                <p:cTn id="19" presetID="3" presetClass="exit" presetSubtype="10" fill="hold" grpId="1" nodeType="withEffect">
                                  <p:stCondLst>
                                    <p:cond delay="0"/>
                                  </p:stCondLst>
                                  <p:childTnLst>
                                    <p:animEffect transition="out" filter="blinds(horizontal)">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par>
                                <p:cTn id="22" presetID="3" presetClass="exit" presetSubtype="10" fill="hold" grpId="1" nodeType="withEffect">
                                  <p:stCondLst>
                                    <p:cond delay="0"/>
                                  </p:stCondLst>
                                  <p:childTnLst>
                                    <p:animEffect transition="out" filter="blinds(horizontal)">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par>
                                <p:cTn id="25" presetID="3" presetClass="entr" presetSubtype="10" fill="hold" grpId="0"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linds(horizontal)">
                                      <p:cBhvr>
                                        <p:cTn id="27" dur="500"/>
                                        <p:tgtEl>
                                          <p:spTgt spid="6">
                                            <p:txEl>
                                              <p:pRg st="0" end="0"/>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blinds(horizontal)">
                                      <p:cBhvr>
                                        <p:cTn id="30" dur="500"/>
                                        <p:tgtEl>
                                          <p:spTgt spid="6">
                                            <p:txEl>
                                              <p:pRg st="1" end="1"/>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blinds(horizontal)">
                                      <p:cBhvr>
                                        <p:cTn id="33" dur="500"/>
                                        <p:tgtEl>
                                          <p:spTgt spid="6">
                                            <p:txEl>
                                              <p:pRg st="2" end="2"/>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blinds(horizontal)">
                                      <p:cBhvr>
                                        <p:cTn id="36" dur="500"/>
                                        <p:tgtEl>
                                          <p:spTgt spid="6">
                                            <p:txEl>
                                              <p:pRg st="3" end="3"/>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blinds(horizontal)">
                                      <p:cBhvr>
                                        <p:cTn id="39"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build="p"/>
      <p:bldP spid="8" grpId="0"/>
      <p:bldP spid="8" grpId="1"/>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Новая папка\220px-Печи_Освенцима.jpg"/>
          <p:cNvPicPr>
            <a:picLocks noChangeAspect="1" noChangeArrowheads="1"/>
          </p:cNvPicPr>
          <p:nvPr/>
        </p:nvPicPr>
        <p:blipFill>
          <a:blip r:embed="rId2" cstate="print"/>
          <a:srcRect/>
          <a:stretch>
            <a:fillRect/>
          </a:stretch>
        </p:blipFill>
        <p:spPr bwMode="auto">
          <a:xfrm>
            <a:off x="5429256" y="2285992"/>
            <a:ext cx="2903550" cy="3868650"/>
          </a:xfrm>
          <a:prstGeom prst="rect">
            <a:avLst/>
          </a:prstGeom>
          <a:noFill/>
          <a:effectLst>
            <a:reflection blurRad="6350" stA="52000" endA="300" endPos="35000" dir="5400000" sy="-100000" algn="bl" rotWithShape="0"/>
          </a:effectLst>
        </p:spPr>
      </p:pic>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477172" y="274638"/>
            <a:ext cx="4040188" cy="639762"/>
          </a:xfrm>
        </p:spPr>
        <p:txBody>
          <a:bodyPr>
            <a:normAutofit fontScale="85000" lnSpcReduction="20000"/>
          </a:bodyPr>
          <a:lstStyle/>
          <a:p>
            <a:r>
              <a:rPr lang="ru-RU" dirty="0" smtClean="0">
                <a:solidFill>
                  <a:srgbClr val="FF0000"/>
                </a:solidFill>
              </a:rPr>
              <a:t>Освенцим, 21 августа 1942 года". </a:t>
            </a:r>
            <a:br>
              <a:rPr lang="ru-RU" dirty="0" smtClean="0">
                <a:solidFill>
                  <a:srgbClr val="FF0000"/>
                </a:solidFill>
              </a:rPr>
            </a:br>
            <a:endParaRPr lang="ru-RU" dirty="0">
              <a:solidFill>
                <a:srgbClr val="FF0000"/>
              </a:solidFill>
            </a:endParaRPr>
          </a:p>
        </p:txBody>
      </p:sp>
      <p:sp>
        <p:nvSpPr>
          <p:cNvPr id="5" name="Текст 4"/>
          <p:cNvSpPr>
            <a:spLocks noGrp="1"/>
          </p:cNvSpPr>
          <p:nvPr>
            <p:ph type="body" sz="quarter" idx="3"/>
          </p:nvPr>
        </p:nvSpPr>
        <p:spPr>
          <a:xfrm>
            <a:off x="5574944" y="274638"/>
            <a:ext cx="3274684" cy="1809320"/>
          </a:xfrm>
        </p:spPr>
        <p:txBody>
          <a:bodyPr>
            <a:normAutofit fontScale="92500" lnSpcReduction="10000"/>
          </a:bodyPr>
          <a:lstStyle/>
          <a:p>
            <a:r>
              <a:rPr lang="ru-RU" sz="1600" b="0" dirty="0" smtClean="0">
                <a:solidFill>
                  <a:srgbClr val="FF0000"/>
                </a:solidFill>
              </a:rPr>
              <a:t>В четырех новых крематориях находилось двенадцать печей с сорока шестью ретортами; в каждую реторту можно было поместить от трех до пяти трупов, процесс сжигания которых продолжался около 20-30 минут. </a:t>
            </a:r>
            <a:r>
              <a:rPr lang="ru-RU" sz="1600" b="0" dirty="0" smtClean="0"/>
              <a:t/>
            </a:r>
            <a:br>
              <a:rPr lang="ru-RU" sz="1600" b="0" dirty="0" smtClean="0"/>
            </a:br>
            <a:endParaRPr lang="ru-RU" sz="1600" b="0" dirty="0"/>
          </a:p>
        </p:txBody>
      </p:sp>
      <p:sp>
        <p:nvSpPr>
          <p:cNvPr id="6" name="Содержимое 5"/>
          <p:cNvSpPr>
            <a:spLocks noGrp="1"/>
          </p:cNvSpPr>
          <p:nvPr>
            <p:ph sz="quarter" idx="4"/>
          </p:nvPr>
        </p:nvSpPr>
        <p:spPr>
          <a:xfrm>
            <a:off x="311512" y="3831954"/>
            <a:ext cx="5214974" cy="3026046"/>
          </a:xfrm>
        </p:spPr>
        <p:txBody>
          <a:bodyPr>
            <a:normAutofit fontScale="85000" lnSpcReduction="10000"/>
          </a:bodyPr>
          <a:lstStyle/>
          <a:p>
            <a:r>
              <a:rPr lang="ru-RU" dirty="0" smtClean="0">
                <a:solidFill>
                  <a:srgbClr val="FF0000"/>
                </a:solidFill>
              </a:rPr>
              <a:t>При крематориях были построены "бани особого назначения" - газовые камеры для умерщвления людей, помещавшиеся или в подвалах, или в особых пристройках к крематориям. Кроме того, в лагере имелись еще две отдельные "бани", трупы из которых сжигались на особых кострах. Предназначенных для умерщвления людей загоняли в "бани" ударами палок ружейных прикладов, собаками. </a:t>
            </a:r>
            <a:endParaRPr lang="ru-RU" dirty="0">
              <a:solidFill>
                <a:srgbClr val="FF0000"/>
              </a:solidFill>
            </a:endParaRPr>
          </a:p>
        </p:txBody>
      </p:sp>
      <p:sp>
        <p:nvSpPr>
          <p:cNvPr id="8" name="Содержимое 7"/>
          <p:cNvSpPr>
            <a:spLocks noGrp="1"/>
          </p:cNvSpPr>
          <p:nvPr>
            <p:ph sz="half" idx="2"/>
          </p:nvPr>
        </p:nvSpPr>
        <p:spPr>
          <a:xfrm>
            <a:off x="371460" y="1454022"/>
            <a:ext cx="5143536" cy="2821801"/>
          </a:xfrm>
        </p:spPr>
        <p:txBody>
          <a:bodyPr>
            <a:normAutofit fontScale="92500" lnSpcReduction="20000"/>
          </a:bodyPr>
          <a:lstStyle/>
          <a:p>
            <a:r>
              <a:rPr lang="ru-RU" dirty="0" smtClean="0">
                <a:solidFill>
                  <a:srgbClr val="FF0000"/>
                </a:solidFill>
              </a:rPr>
              <a:t>Двери камер герметически закрывались, и люди, находившиеся в них, отравлялись "циклоном". Смерть наступала через 3-5 минут; спустя 20-30 минут трупы выгружались и направлялись к печам крематориев. Перед сжиганием дантисты вырывали у трупов золотые зубы и коронки.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linds(horizontal)">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6">
                                            <p:txEl>
                                              <p:pRg st="0" end="0"/>
                                            </p:txEl>
                                          </p:spTgt>
                                        </p:tgtEl>
                                      </p:cBhvr>
                                    </p:animEffect>
                                    <p:set>
                                      <p:cBhvr>
                                        <p:cTn id="18" dur="1" fill="hold">
                                          <p:stCondLst>
                                            <p:cond delay="499"/>
                                          </p:stCondLst>
                                        </p:cTn>
                                        <p:tgtEl>
                                          <p:spTgt spid="6">
                                            <p:txEl>
                                              <p:pRg st="0" end="0"/>
                                            </p:txEl>
                                          </p:spTgt>
                                        </p:tgtEl>
                                        <p:attrNameLst>
                                          <p:attrName>style.visibility</p:attrName>
                                        </p:attrNameLst>
                                      </p:cBhvr>
                                      <p:to>
                                        <p:strVal val="hidden"/>
                                      </p:to>
                                    </p:set>
                                  </p:childTnLst>
                                </p:cTn>
                              </p:par>
                              <p:par>
                                <p:cTn id="19" presetID="3" presetClass="entr" presetSubtype="1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blinds(horizontal)">
                                      <p:cBhvr>
                                        <p:cTn id="2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P spid="6" grpId="1"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0_662ab_6c0cb15a_XL.jpeg"/>
          <p:cNvPicPr>
            <a:picLocks noChangeAspect="1"/>
          </p:cNvPicPr>
          <p:nvPr/>
        </p:nvPicPr>
        <p:blipFill>
          <a:blip r:embed="rId2" cstate="print"/>
          <a:stretch>
            <a:fillRect/>
          </a:stretch>
        </p:blipFill>
        <p:spPr>
          <a:xfrm>
            <a:off x="4414798" y="1142984"/>
            <a:ext cx="4143404" cy="4143404"/>
          </a:xfrm>
          <a:prstGeom prst="rect">
            <a:avLst/>
          </a:prstGeom>
          <a:effectLst>
            <a:reflection blurRad="6350" stA="52000" endA="300" endPos="35000" dir="5400000" sy="-100000" algn="bl" rotWithShape="0"/>
          </a:effectLst>
        </p:spPr>
      </p:pic>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374610" y="1654140"/>
            <a:ext cx="4040188" cy="4500594"/>
          </a:xfrm>
        </p:spPr>
        <p:txBody>
          <a:bodyPr>
            <a:normAutofit fontScale="85000" lnSpcReduction="20000"/>
          </a:bodyPr>
          <a:lstStyle/>
          <a:p>
            <a:r>
              <a:rPr lang="ru-RU" dirty="0" smtClean="0">
                <a:solidFill>
                  <a:srgbClr val="FF0000"/>
                </a:solidFill>
                <a:effectLst>
                  <a:reflection blurRad="6350" stA="55000" endA="300" endPos="45500" dir="5400000" sy="-100000" algn="bl" rotWithShape="0"/>
                </a:effectLst>
              </a:rPr>
              <a:t>"Производительность" "бань" - газовых камер значительно превышала пропускную способность печей крематориев, и потому для сжигания трупов немцы применяли еще огромные костры. Для этих костров были вырыты специальные рвы длиной от 25 до 30 метров, шириной от 4 до 6 метров и глубиной в 2 метра На дне рвов проходили особые канавы в качестве поддувал Трупы подвозились к кострам по узкоколейкам, укладывались в рвы послойно с дровами, обливались нефтью и таким образом сжигались</a:t>
            </a:r>
            <a:r>
              <a:rPr lang="ru-RU" dirty="0" smtClean="0">
                <a:effectLst>
                  <a:reflection blurRad="6350" stA="55000" endA="300" endPos="45500" dir="5400000" sy="-100000" algn="bl" rotWithShape="0"/>
                </a:effectLst>
              </a:rPr>
              <a:t>. </a:t>
            </a:r>
            <a:endParaRPr lang="ru-RU" dirty="0">
              <a:effectLst>
                <a:reflection blurRad="6350" stA="55000" endA="300" endPos="45500" dir="5400000" sy="-100000" algn="bl" rotWithShape="0"/>
              </a:effectLst>
            </a:endParaRPr>
          </a:p>
        </p:txBody>
      </p:sp>
      <p:pic>
        <p:nvPicPr>
          <p:cNvPr id="7" name="Содержимое 6" descr="mass_grave1.jpg"/>
          <p:cNvPicPr>
            <a:picLocks noGrp="1" noChangeAspect="1"/>
          </p:cNvPicPr>
          <p:nvPr>
            <p:ph sz="half" idx="2"/>
          </p:nvPr>
        </p:nvPicPr>
        <p:blipFill>
          <a:blip r:embed="rId3" cstate="print"/>
          <a:stretch>
            <a:fillRect/>
          </a:stretch>
        </p:blipFill>
        <p:spPr>
          <a:xfrm>
            <a:off x="4572000" y="2071678"/>
            <a:ext cx="4040188" cy="3785401"/>
          </a:xfrm>
          <a:effectLst>
            <a:reflection blurRad="6350" stA="52000" endA="300" endPos="35000" dir="5400000" sy="-100000" algn="bl" rotWithShape="0"/>
          </a:effectLst>
        </p:spPr>
      </p:pic>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a:xfrm>
            <a:off x="457200" y="274638"/>
            <a:ext cx="8229600" cy="1498178"/>
          </a:xfrm>
        </p:spPr>
        <p:txBody>
          <a:bodyPr>
            <a:normAutofit fontScale="62500" lnSpcReduction="20000"/>
          </a:bodyPr>
          <a:lstStyle/>
          <a:p>
            <a:pPr marL="0" indent="0">
              <a:buNone/>
            </a:pPr>
            <a:r>
              <a:rPr lang="ru-RU" dirty="0" smtClean="0">
                <a:solidFill>
                  <a:srgbClr val="FF0000"/>
                </a:solidFill>
              </a:rPr>
              <a:t>Пепел зарывался в больших ямах или сбрасывался в реки </a:t>
            </a:r>
            <a:r>
              <a:rPr lang="ru-RU" dirty="0" err="1" smtClean="0">
                <a:solidFill>
                  <a:srgbClr val="FF0000"/>
                </a:solidFill>
              </a:rPr>
              <a:t>Сола</a:t>
            </a:r>
            <a:r>
              <a:rPr lang="ru-RU" dirty="0" smtClean="0">
                <a:solidFill>
                  <a:srgbClr val="FF0000"/>
                </a:solidFill>
              </a:rPr>
              <a:t> и Висла С 1943 года немцы, с целью промышленного использования несгоревших костей, стали дробить кости и продавать фирме "</a:t>
            </a:r>
            <a:r>
              <a:rPr lang="ru-RU" dirty="0" err="1" smtClean="0">
                <a:solidFill>
                  <a:srgbClr val="FF0000"/>
                </a:solidFill>
              </a:rPr>
              <a:t>Штрем</a:t>
            </a:r>
            <a:r>
              <a:rPr lang="ru-RU" dirty="0" smtClean="0">
                <a:solidFill>
                  <a:srgbClr val="FF0000"/>
                </a:solidFill>
              </a:rPr>
              <a:t>" для переработки в суперфосфат. В лагере найдены документы на отправку в адрес фирмы "</a:t>
            </a:r>
            <a:r>
              <a:rPr lang="ru-RU" dirty="0" err="1" smtClean="0">
                <a:solidFill>
                  <a:srgbClr val="FF0000"/>
                </a:solidFill>
              </a:rPr>
              <a:t>Штрем</a:t>
            </a:r>
            <a:r>
              <a:rPr lang="ru-RU" dirty="0" smtClean="0">
                <a:solidFill>
                  <a:srgbClr val="FF0000"/>
                </a:solidFill>
              </a:rPr>
              <a:t>" 112 тонн 600 килограммов костной крошки от человеческих трупов. Для промышленных целей немцы также использовали волосы, срезанные с женщин, предназначенных для уничтожения. </a:t>
            </a:r>
            <a:br>
              <a:rPr lang="ru-RU" dirty="0" smtClean="0">
                <a:solidFill>
                  <a:srgbClr val="FF0000"/>
                </a:solidFill>
              </a:rPr>
            </a:br>
            <a:endParaRPr lang="ru-RU"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par>
                                <p:cTn id="16" presetID="3" presetClass="exit" presetSubtype="10" fill="hold" nodeType="withEffect">
                                  <p:stCondLst>
                                    <p:cond delay="0"/>
                                  </p:stCondLst>
                                  <p:childTnLst>
                                    <p:animEffect transition="out" filter="blinds(horizontal)">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par>
                                <p:cTn id="19" presetID="3" presetClass="entr" presetSubtype="10"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blinds(horizontal)">
                                      <p:cBhvr>
                                        <p:cTn id="21" dur="500"/>
                                        <p:tgtEl>
                                          <p:spTgt spid="6">
                                            <p:txEl>
                                              <p:pRg st="0" end="0"/>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smtClean="0">
                <a:solidFill>
                  <a:srgbClr val="FF0000"/>
                </a:solidFill>
              </a:rPr>
              <a:t>На основании опроса и медицинского освидетельствования 2819 спасенных Красной Армией узников </a:t>
            </a:r>
            <a:r>
              <a:rPr lang="ru-RU" sz="1800" dirty="0" err="1" smtClean="0">
                <a:solidFill>
                  <a:srgbClr val="FF0000"/>
                </a:solidFill>
              </a:rPr>
              <a:t>Освенцимского</a:t>
            </a:r>
            <a:r>
              <a:rPr lang="ru-RU" sz="1800" dirty="0" smtClean="0">
                <a:solidFill>
                  <a:srgbClr val="FF0000"/>
                </a:solidFill>
              </a:rPr>
              <a:t> лагеря и изучения обнаруженных в нем немецких документов, остатков взорванных немцами при отступлении крематориев и газовых камер, найденных на территории лагеря трупов, вещей и документов истребленных немцами людей различных стран Европы, сохранившихся в складах и бараках лагеря, установлено: </a:t>
            </a:r>
            <a:endParaRPr lang="ru-RU" sz="1800" dirty="0">
              <a:solidFill>
                <a:srgbClr val="FF0000"/>
              </a:solidFill>
            </a:endParaRPr>
          </a:p>
        </p:txBody>
      </p:sp>
      <p:sp>
        <p:nvSpPr>
          <p:cNvPr id="3" name="Текст 2"/>
          <p:cNvSpPr>
            <a:spLocks noGrp="1"/>
          </p:cNvSpPr>
          <p:nvPr>
            <p:ph type="body" idx="1"/>
          </p:nvPr>
        </p:nvSpPr>
        <p:spPr>
          <a:xfrm>
            <a:off x="500034" y="0"/>
            <a:ext cx="428628" cy="5286387"/>
          </a:xfrm>
        </p:spPr>
        <p:txBody>
          <a:bodyPr/>
          <a:lstStyle/>
          <a:p>
            <a:endParaRPr lang="ru-RU" dirty="0"/>
          </a:p>
        </p:txBody>
      </p:sp>
      <p:sp>
        <p:nvSpPr>
          <p:cNvPr id="4" name="Содержимое 3"/>
          <p:cNvSpPr>
            <a:spLocks noGrp="1"/>
          </p:cNvSpPr>
          <p:nvPr>
            <p:ph sz="half" idx="2"/>
          </p:nvPr>
        </p:nvSpPr>
        <p:spPr>
          <a:xfrm>
            <a:off x="214282" y="1643050"/>
            <a:ext cx="4572032" cy="4483113"/>
          </a:xfrm>
        </p:spPr>
        <p:txBody>
          <a:bodyPr>
            <a:normAutofit fontScale="70000" lnSpcReduction="20000"/>
          </a:bodyPr>
          <a:lstStyle/>
          <a:p>
            <a:r>
              <a:rPr lang="ru-RU" dirty="0" smtClean="0">
                <a:solidFill>
                  <a:srgbClr val="FF0000"/>
                </a:solidFill>
              </a:rPr>
              <a:t>1. Путем расстрелов, голода, отравлений и чудовищных истязаний немцы истребили в </a:t>
            </a:r>
            <a:r>
              <a:rPr lang="ru-RU" dirty="0" err="1" smtClean="0">
                <a:solidFill>
                  <a:srgbClr val="FF0000"/>
                </a:solidFill>
              </a:rPr>
              <a:t>Освенцимском</a:t>
            </a:r>
            <a:r>
              <a:rPr lang="ru-RU" dirty="0" smtClean="0">
                <a:solidFill>
                  <a:srgbClr val="FF0000"/>
                </a:solidFill>
              </a:rPr>
              <a:t> лагере свыше четырех миллионов" граждан Советского Союза, Польши, Франции, Бельгии, Голландии, Чехословакии, Югославии, Румынии, Венгрии и других стран.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2. Немецкие профессора и врачи произвели в лагере так называемые "медицинские" эксперименты над живыми людьми - мужчинами, женщинами и детьми.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3. По степени продуманности, технической организованности, по массовости и жестокости истребления людей </a:t>
            </a:r>
            <a:r>
              <a:rPr lang="ru-RU" dirty="0" err="1" smtClean="0">
                <a:solidFill>
                  <a:srgbClr val="FF0000"/>
                </a:solidFill>
              </a:rPr>
              <a:t>Освенцимский</a:t>
            </a:r>
            <a:r>
              <a:rPr lang="ru-RU" dirty="0" smtClean="0">
                <a:solidFill>
                  <a:srgbClr val="FF0000"/>
                </a:solidFill>
              </a:rPr>
              <a:t> лагерь оставляет за собой далеко позади все известные до сих пор немецкие "лагеря смерти". </a:t>
            </a:r>
            <a:br>
              <a:rPr lang="ru-RU" dirty="0" smtClean="0">
                <a:solidFill>
                  <a:srgbClr val="FF0000"/>
                </a:solidFill>
              </a:rPr>
            </a:br>
            <a:endParaRPr lang="ru-RU" dirty="0">
              <a:solidFill>
                <a:srgbClr val="FF0000"/>
              </a:solidFill>
            </a:endParaRPr>
          </a:p>
        </p:txBody>
      </p:sp>
      <p:sp>
        <p:nvSpPr>
          <p:cNvPr id="5" name="Текст 4"/>
          <p:cNvSpPr>
            <a:spLocks noGrp="1"/>
          </p:cNvSpPr>
          <p:nvPr>
            <p:ph type="body" sz="quarter" idx="3"/>
          </p:nvPr>
        </p:nvSpPr>
        <p:spPr/>
        <p:txBody>
          <a:bodyPr/>
          <a:lstStyle/>
          <a:p>
            <a:endParaRPr lang="ru-RU"/>
          </a:p>
        </p:txBody>
      </p:sp>
      <p:pic>
        <p:nvPicPr>
          <p:cNvPr id="7" name="Содержимое 6" descr="220px-AuschwitzRoad2006.jpg"/>
          <p:cNvPicPr>
            <a:picLocks noGrp="1" noChangeAspect="1"/>
          </p:cNvPicPr>
          <p:nvPr>
            <p:ph sz="quarter" idx="4"/>
          </p:nvPr>
        </p:nvPicPr>
        <p:blipFill>
          <a:blip r:embed="rId2" cstate="print"/>
          <a:stretch>
            <a:fillRect/>
          </a:stretch>
        </p:blipFill>
        <p:spPr>
          <a:xfrm>
            <a:off x="4857752" y="2214554"/>
            <a:ext cx="3787074" cy="2857520"/>
          </a:xfrm>
          <a:effectLst>
            <a:reflection blurRad="6350" stA="52000" endA="300" endPos="35000" dir="5400000" sy="-100000" algn="bl" rotWithShape="0"/>
          </a:effectLst>
        </p:spPr>
      </p:pic>
      <p:pic>
        <p:nvPicPr>
          <p:cNvPr id="8" name="Рисунок 7" descr="220px-AuschwitzExecutionWall2006.jpg"/>
          <p:cNvPicPr>
            <a:picLocks noChangeAspect="1"/>
          </p:cNvPicPr>
          <p:nvPr/>
        </p:nvPicPr>
        <p:blipFill>
          <a:blip r:embed="rId3" cstate="print"/>
          <a:stretch>
            <a:fillRect/>
          </a:stretch>
        </p:blipFill>
        <p:spPr>
          <a:xfrm>
            <a:off x="4929190" y="2143116"/>
            <a:ext cx="3735896" cy="2903810"/>
          </a:xfrm>
          <a:prstGeom prst="rect">
            <a:avLst/>
          </a:prstGeo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3" presetClass="entr" presetSubtype="1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220px-Auschwitz_Birkenau_Ruins_2006.jpg"/>
          <p:cNvPicPr>
            <a:picLocks noGrp="1" noChangeAspect="1"/>
          </p:cNvPicPr>
          <p:nvPr>
            <p:ph sz="quarter" idx="4"/>
          </p:nvPr>
        </p:nvPicPr>
        <p:blipFill>
          <a:blip r:embed="rId2" cstate="print"/>
          <a:stretch>
            <a:fillRect/>
          </a:stretch>
        </p:blipFill>
        <p:spPr>
          <a:xfrm>
            <a:off x="1571604" y="1571612"/>
            <a:ext cx="6190658" cy="3179747"/>
          </a:xfrm>
        </p:spPr>
      </p:pic>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357158" y="1428736"/>
            <a:ext cx="8286808" cy="5214974"/>
          </a:xfrm>
        </p:spPr>
        <p:txBody>
          <a:bodyPr>
            <a:normAutofit fontScale="77500" lnSpcReduction="20000"/>
          </a:bodyPr>
          <a:lstStyle/>
          <a:p>
            <a:r>
              <a:rPr lang="ru-RU" dirty="0" smtClean="0">
                <a:solidFill>
                  <a:srgbClr val="FF0000"/>
                </a:solidFill>
              </a:rPr>
              <a:t>"...</a:t>
            </a:r>
            <a:r>
              <a:rPr lang="ru-RU" b="0" i="1" dirty="0" smtClean="0">
                <a:solidFill>
                  <a:srgbClr val="FF0000"/>
                </a:solidFill>
                <a:latin typeface="Monotype Corsiva" pitchFamily="66" charset="0"/>
              </a:rPr>
              <a:t>Отобранных заключенных направляли в газовые камеры для умерщвления. В течение нескольких месяцев мы видели длинные вереницы идущих на смерть в крематорий людей, особенно большие группы уничтожались в мае - июне - июле 1944 года. В это время в крематориях сжигали днем и ночью, что было видно по выступавшему из труб крематориев пламени. Нередко мы чувствовали запах горелого мяса, волос или ногтей. В это время мы, кроме огня из труб крематориев, видели два больших костра, которые ночью горели огромным пламенем. Всю ночь в лагере были слышны вопли и крики, а также лай караульных собак эсэсовцев. Несчастные жертвы, которых, вследствие переполнения крематориев, по очереди вели к кострам на смерть, при виде костров догадывались, какая участь их ожидала. Я знал, что и моих близких родственников постигла та же участь и что мне ее также не избежать. Примерно каждые две недели врачом лагеря доктором </a:t>
            </a:r>
            <a:r>
              <a:rPr lang="ru-RU" b="0" i="1" dirty="0" err="1" smtClean="0">
                <a:solidFill>
                  <a:srgbClr val="FF0000"/>
                </a:solidFill>
                <a:latin typeface="Monotype Corsiva" pitchFamily="66" charset="0"/>
              </a:rPr>
              <a:t>Менгеле</a:t>
            </a:r>
            <a:r>
              <a:rPr lang="ru-RU" b="0" i="1" dirty="0" smtClean="0">
                <a:solidFill>
                  <a:srgbClr val="FF0000"/>
                </a:solidFill>
                <a:latin typeface="Monotype Corsiva" pitchFamily="66" charset="0"/>
              </a:rPr>
              <a:t> производился отбор, после чего отобранные жертвы направлялись в крематорий на уничтожение. Так в один из дней уничтожили 500 детей. При отправке этих детей разыгрались потрясающие сцены, так как уже все знали, куда их ведут. Эсэсовцы и их помощники при этом отличились особенной жестокостью. Когда мы прибыли в Освенцим, нас с женой разлучили, я ее уже больше не виден. Впоследствии я узнал, что ее в лагерь не приняли. Нет сомнения, что мою жену убили обычным способом. В марте 1944 года эсэсовцы уничтожили так же мою свояченицу с двумя детьми и мою племянницу 38 лет. В июле 1944 года погибла так же моя сестра</a:t>
            </a:r>
            <a:r>
              <a:rPr lang="ru-RU" dirty="0" smtClean="0">
                <a:solidFill>
                  <a:srgbClr val="FF0000"/>
                </a:solidFill>
              </a:rPr>
              <a:t>". </a:t>
            </a:r>
            <a:br>
              <a:rPr lang="ru-RU" dirty="0" smtClean="0">
                <a:solidFill>
                  <a:srgbClr val="FF0000"/>
                </a:solidFill>
              </a:rPr>
            </a:br>
            <a:endParaRPr lang="ru-RU" dirty="0">
              <a:solidFill>
                <a:srgbClr val="FF0000"/>
              </a:solidFill>
            </a:endParaRPr>
          </a:p>
        </p:txBody>
      </p:sp>
      <p:sp>
        <p:nvSpPr>
          <p:cNvPr id="4" name="Содержимое 3"/>
          <p:cNvSpPr>
            <a:spLocks noGrp="1"/>
          </p:cNvSpPr>
          <p:nvPr>
            <p:ph sz="half" idx="2"/>
          </p:nvPr>
        </p:nvSpPr>
        <p:spPr>
          <a:xfrm>
            <a:off x="857224" y="500042"/>
            <a:ext cx="6429420" cy="1214446"/>
          </a:xfrm>
        </p:spPr>
        <p:txBody>
          <a:bodyPr>
            <a:normAutofit/>
          </a:bodyPr>
          <a:lstStyle/>
          <a:p>
            <a:r>
              <a:rPr lang="ru-RU" dirty="0" smtClean="0">
                <a:solidFill>
                  <a:srgbClr val="FF0000"/>
                </a:solidFill>
              </a:rPr>
              <a:t>Доктор медицины Пражского университета, профессор Бертольд Эпштейн рассказал комиссии:</a:t>
            </a:r>
            <a:endParaRPr lang="ru-RU" dirty="0"/>
          </a:p>
        </p:txBody>
      </p:sp>
      <p:sp>
        <p:nvSpPr>
          <p:cNvPr id="5" name="Текст 4"/>
          <p:cNvSpPr>
            <a:spLocks noGrp="1"/>
          </p:cNvSpPr>
          <p:nvPr>
            <p:ph type="body" sz="quarter" idx="3"/>
          </p:nvPr>
        </p:nvSpPr>
        <p:spPr/>
        <p:txBody>
          <a:bodyPr/>
          <a:lstStyle/>
          <a:p>
            <a:endParaRPr lang="ru-RU"/>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4">
                                            <p:txEl>
                                              <p:pRg st="0" end="0"/>
                                            </p:txEl>
                                          </p:spTgt>
                                        </p:tgtEl>
                                      </p:cBhvr>
                                    </p:animEffect>
                                    <p:set>
                                      <p:cBhvr>
                                        <p:cTn id="15" dur="1" fill="hold">
                                          <p:stCondLst>
                                            <p:cond delay="499"/>
                                          </p:stCondLst>
                                        </p:cTn>
                                        <p:tgtEl>
                                          <p:spTgt spid="4">
                                            <p:txEl>
                                              <p:pRg st="0" end="0"/>
                                            </p:txEl>
                                          </p:spTgt>
                                        </p:tgtEl>
                                        <p:attrNameLst>
                                          <p:attrName>style.visibility</p:attrName>
                                        </p:attrNameLst>
                                      </p:cBhvr>
                                      <p:to>
                                        <p:strVal val="hidden"/>
                                      </p:to>
                                    </p:set>
                                  </p:childTnLst>
                                </p:cTn>
                              </p:par>
                              <p:par>
                                <p:cTn id="16" presetID="3" presetClass="exit" presetSubtype="10" fill="hold" grpId="0" nodeType="withEffect">
                                  <p:stCondLst>
                                    <p:cond delay="0"/>
                                  </p:stCondLst>
                                  <p:childTnLst>
                                    <p:animEffect transition="out" filter="blinds(horizontal)">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par>
                                <p:cTn id="19" presetID="3" presetClass="entr" presetSubtype="1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osvenzim06.jpg"/>
          <p:cNvPicPr>
            <a:picLocks noChangeAspect="1"/>
          </p:cNvPicPr>
          <p:nvPr/>
        </p:nvPicPr>
        <p:blipFill>
          <a:blip r:embed="rId2" cstate="print"/>
          <a:stretch>
            <a:fillRect/>
          </a:stretch>
        </p:blipFill>
        <p:spPr>
          <a:xfrm>
            <a:off x="5214942" y="1700808"/>
            <a:ext cx="3035463" cy="3528392"/>
          </a:xfrm>
          <a:prstGeom prst="rect">
            <a:avLst/>
          </a:prstGeom>
          <a:effectLst>
            <a:reflection blurRad="6350" stA="52000" endA="300" endPos="35000" dir="5400000" sy="-100000" algn="bl" rotWithShape="0"/>
          </a:effectLst>
        </p:spPr>
      </p:pic>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a:xfrm>
            <a:off x="457200" y="428604"/>
            <a:ext cx="8229600" cy="1746271"/>
          </a:xfrm>
        </p:spPr>
        <p:txBody>
          <a:bodyPr>
            <a:normAutofit fontScale="62500" lnSpcReduction="20000"/>
          </a:bodyPr>
          <a:lstStyle/>
          <a:p>
            <a:r>
              <a:rPr lang="ru-RU" dirty="0" smtClean="0">
                <a:solidFill>
                  <a:srgbClr val="FF0000"/>
                </a:solidFill>
              </a:rPr>
              <a:t>По приказу главного немецкого врача </a:t>
            </a:r>
            <a:r>
              <a:rPr lang="ru-RU" dirty="0" err="1" smtClean="0">
                <a:solidFill>
                  <a:srgbClr val="FF0000"/>
                </a:solidFill>
              </a:rPr>
              <a:t>Энтреса</a:t>
            </a:r>
            <a:r>
              <a:rPr lang="ru-RU" dirty="0" smtClean="0">
                <a:solidFill>
                  <a:srgbClr val="FF0000"/>
                </a:solidFill>
              </a:rPr>
              <a:t> с 1941 по 1944 год в больницах лагеря производились умерщвления заключенных путем вливания фенола в сердце. Первые вливания делал врач </a:t>
            </a:r>
            <a:r>
              <a:rPr lang="ru-RU" dirty="0" err="1" smtClean="0">
                <a:solidFill>
                  <a:srgbClr val="FF0000"/>
                </a:solidFill>
              </a:rPr>
              <a:t>Деринг</a:t>
            </a:r>
            <a:r>
              <a:rPr lang="ru-RU" dirty="0" smtClean="0">
                <a:solidFill>
                  <a:srgbClr val="FF0000"/>
                </a:solidFill>
              </a:rPr>
              <a:t>, а затем они производились санитарами. Особенно отличался в этом бывший сапожник немец Клер, умертвивший таким способом тысячи жертв. Заключенный из поляков, некий Пайщик, впрыскиванием фенола умертвил двенадцать тысяч человек (впоследствии он был убит самими поляками-заключенными). Немец </a:t>
            </a:r>
            <a:r>
              <a:rPr lang="ru-RU" dirty="0" err="1" smtClean="0">
                <a:solidFill>
                  <a:srgbClr val="FF0000"/>
                </a:solidFill>
              </a:rPr>
              <a:t>Штесель</a:t>
            </a:r>
            <a:r>
              <a:rPr lang="ru-RU" dirty="0" smtClean="0">
                <a:solidFill>
                  <a:srgbClr val="FF0000"/>
                </a:solidFill>
              </a:rPr>
              <a:t> уничтожил такими уколами десять тысяч человек. </a:t>
            </a:r>
            <a:endParaRPr lang="ru-RU" dirty="0">
              <a:solidFill>
                <a:srgbClr val="FF0000"/>
              </a:solidFill>
            </a:endParaRPr>
          </a:p>
        </p:txBody>
      </p:sp>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a:xfrm>
            <a:off x="478617" y="1916832"/>
            <a:ext cx="4714908" cy="4824536"/>
          </a:xfrm>
        </p:spPr>
        <p:txBody>
          <a:bodyPr>
            <a:normAutofit fontScale="70000" lnSpcReduction="20000"/>
          </a:bodyPr>
          <a:lstStyle/>
          <a:p>
            <a:r>
              <a:rPr lang="ru-RU" dirty="0" smtClean="0">
                <a:solidFill>
                  <a:srgbClr val="FF0000"/>
                </a:solidFill>
              </a:rPr>
              <a:t>Факты нечеловеческих опытов над заключенными подтверждаются также рядом документов, найденных в канцелярии лагеря. В отчете хирургического отделения лагерного госпиталя значится, что за три месяца - октябрь - декабрь 1943 года - хирургами отделения среди прочих операций произведено: восемьдесят девять ампутаций яичек (кастрации), пять стерилизаций, пять удалений яичников. В телеграмме № 2678 от 28.IV. 1943 года </a:t>
            </a:r>
            <a:r>
              <a:rPr lang="ru-RU" dirty="0" err="1" smtClean="0">
                <a:solidFill>
                  <a:srgbClr val="FF0000"/>
                </a:solidFill>
              </a:rPr>
              <a:t>оберштурмфюрер</a:t>
            </a:r>
            <a:r>
              <a:rPr lang="ru-RU" dirty="0" smtClean="0">
                <a:solidFill>
                  <a:srgbClr val="FF0000"/>
                </a:solidFill>
              </a:rPr>
              <a:t> СС полковник </a:t>
            </a:r>
            <a:r>
              <a:rPr lang="ru-RU" dirty="0" err="1" smtClean="0">
                <a:solidFill>
                  <a:srgbClr val="FF0000"/>
                </a:solidFill>
              </a:rPr>
              <a:t>Зоммер</a:t>
            </a:r>
            <a:r>
              <a:rPr lang="ru-RU" dirty="0" smtClean="0">
                <a:solidFill>
                  <a:srgbClr val="FF0000"/>
                </a:solidFill>
              </a:rPr>
              <a:t> дает предписание комендатуре лагеря отнести по отчету сто двадцать восемь женщин в графу "Заключенные для опытов". В обнаруженном "Статистическом обозрении коменданта лагеря числа и распределения заключенных женщин по различным категориям", за подписью заместителя коменданта лагеря </a:t>
            </a:r>
            <a:r>
              <a:rPr lang="ru-RU" dirty="0" err="1" smtClean="0">
                <a:solidFill>
                  <a:srgbClr val="FF0000"/>
                </a:solidFill>
              </a:rPr>
              <a:t>Селла</a:t>
            </a:r>
            <a:r>
              <a:rPr lang="ru-RU" dirty="0" smtClean="0">
                <a:solidFill>
                  <a:srgbClr val="FF0000"/>
                </a:solidFill>
              </a:rPr>
              <a:t>, имеется постоянная графа: "Заключенные, предназначенные для различных</a:t>
            </a:r>
            <a:r>
              <a:rPr lang="ru-RU" dirty="0" smtClean="0"/>
              <a:t> опытов".</a:t>
            </a:r>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4">
                                            <p:txEl>
                                              <p:pRg st="0" end="0"/>
                                            </p:txEl>
                                          </p:spTgt>
                                        </p:tgtEl>
                                      </p:cBhvr>
                                    </p:animEffect>
                                    <p:set>
                                      <p:cBhvr>
                                        <p:cTn id="15" dur="1" fill="hold">
                                          <p:stCondLst>
                                            <p:cond delay="499"/>
                                          </p:stCondLst>
                                        </p:cTn>
                                        <p:tgtEl>
                                          <p:spTgt spid="4">
                                            <p:txEl>
                                              <p:pRg st="0" end="0"/>
                                            </p:txEl>
                                          </p:spTgt>
                                        </p:tgtEl>
                                        <p:attrNameLst>
                                          <p:attrName>style.visibility</p:attrName>
                                        </p:attrNameLst>
                                      </p:cBhvr>
                                      <p:to>
                                        <p:strVal val="hidden"/>
                                      </p:to>
                                    </p:set>
                                  </p:childTnLst>
                                </p:cTn>
                              </p:par>
                              <p:par>
                                <p:cTn id="16" presetID="3" presetClass="entr" presetSubtype="1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linds(horizontal)">
                                      <p:cBhvr>
                                        <p:cTn id="1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60475"/>
          </a:xfrm>
        </p:spPr>
        <p:txBody>
          <a:bodyPr>
            <a:normAutofit/>
          </a:bodyPr>
          <a:lstStyle/>
          <a:p>
            <a:r>
              <a:rPr lang="ru-RU" sz="2200" dirty="0" smtClean="0">
                <a:solidFill>
                  <a:srgbClr val="FF0000"/>
                </a:solidFill>
              </a:rPr>
              <a:t>Судебно-медицинская экспертная комиссия установила, что немецкие врачи в </a:t>
            </a:r>
            <a:r>
              <a:rPr lang="ru-RU" sz="2200" dirty="0" err="1" smtClean="0">
                <a:solidFill>
                  <a:srgbClr val="FF0000"/>
                </a:solidFill>
              </a:rPr>
              <a:t>Освенцимском</a:t>
            </a:r>
            <a:r>
              <a:rPr lang="ru-RU" sz="2200" dirty="0" smtClean="0">
                <a:solidFill>
                  <a:srgbClr val="FF0000"/>
                </a:solidFill>
              </a:rPr>
              <a:t> лагере производили следующие эксперименты над живыми людьми: </a:t>
            </a:r>
            <a:endParaRPr lang="ru-RU" dirty="0">
              <a:solidFill>
                <a:srgbClr val="FF0000"/>
              </a:solidFill>
            </a:endParaRPr>
          </a:p>
        </p:txBody>
      </p:sp>
      <p:sp>
        <p:nvSpPr>
          <p:cNvPr id="3" name="Текст 2"/>
          <p:cNvSpPr>
            <a:spLocks noGrp="1"/>
          </p:cNvSpPr>
          <p:nvPr>
            <p:ph type="body" idx="1"/>
          </p:nvPr>
        </p:nvSpPr>
        <p:spPr/>
        <p:txBody>
          <a:bodyPr/>
          <a:lstStyle/>
          <a:p>
            <a:endParaRPr lang="ru-RU" dirty="0"/>
          </a:p>
        </p:txBody>
      </p:sp>
      <p:sp>
        <p:nvSpPr>
          <p:cNvPr id="4" name="Содержимое 3"/>
          <p:cNvSpPr>
            <a:spLocks noGrp="1"/>
          </p:cNvSpPr>
          <p:nvPr>
            <p:ph sz="half" idx="2"/>
          </p:nvPr>
        </p:nvSpPr>
        <p:spPr>
          <a:xfrm>
            <a:off x="457260" y="1545407"/>
            <a:ext cx="8258204" cy="4929222"/>
          </a:xfrm>
        </p:spPr>
        <p:txBody>
          <a:bodyPr>
            <a:normAutofit fontScale="62500" lnSpcReduction="20000"/>
          </a:bodyPr>
          <a:lstStyle/>
          <a:p>
            <a:pPr marL="0" indent="0">
              <a:buNone/>
            </a:pPr>
            <a:r>
              <a:rPr lang="ru-RU" dirty="0" smtClean="0">
                <a:solidFill>
                  <a:srgbClr val="FF0000"/>
                </a:solidFill>
              </a:rPr>
              <a:t>1. Массовое иссечение тканей шейки матки, или даже полную ампутацию последней.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2. Испытание ряда неизвестных веществ для целей рентгенографии матки и труб. Указанные вещества с помощью специальных приборов под давлением вводились в полость матки, что зачастую было сопряжено с мучительными болями для </a:t>
            </a:r>
            <a:r>
              <a:rPr lang="ru-RU" dirty="0" err="1" smtClean="0">
                <a:solidFill>
                  <a:srgbClr val="FF0000"/>
                </a:solidFill>
              </a:rPr>
              <a:t>экспериментируемых</a:t>
            </a:r>
            <a:r>
              <a:rPr lang="ru-RU" dirty="0" smtClean="0">
                <a:solidFill>
                  <a:srgbClr val="FF0000"/>
                </a:solidFill>
              </a:rPr>
              <a:t> жертв.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3. Стерилизация женщин путем облучения рентгеновскими лучами тазовой области, с последующим чревосечением и изъятием яичников. Эти опыты производились преимущественно над молодыми женщинами.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4. Изучение действия разных химических препаратов по заказам немецких фирм. По показанию немецкого врача, доктора медицины Валентина Эрвина, был случай, когда для подобных опытов представители химической промышленности Германии врач-гинеколог </a:t>
            </a:r>
            <a:r>
              <a:rPr lang="ru-RU" dirty="0" err="1" smtClean="0">
                <a:solidFill>
                  <a:srgbClr val="FF0000"/>
                </a:solidFill>
              </a:rPr>
              <a:t>Клауберг</a:t>
            </a:r>
            <a:r>
              <a:rPr lang="ru-RU" dirty="0" smtClean="0">
                <a:solidFill>
                  <a:srgbClr val="FF0000"/>
                </a:solidFill>
              </a:rPr>
              <a:t> из </a:t>
            </a:r>
            <a:r>
              <a:rPr lang="ru-RU" dirty="0" err="1" smtClean="0">
                <a:solidFill>
                  <a:srgbClr val="FF0000"/>
                </a:solidFill>
              </a:rPr>
              <a:t>Кенигсютте</a:t>
            </a:r>
            <a:r>
              <a:rPr lang="ru-RU" dirty="0" smtClean="0">
                <a:solidFill>
                  <a:srgbClr val="FF0000"/>
                </a:solidFill>
              </a:rPr>
              <a:t> и химик </a:t>
            </a:r>
            <a:r>
              <a:rPr lang="ru-RU" dirty="0" err="1" smtClean="0">
                <a:solidFill>
                  <a:srgbClr val="FF0000"/>
                </a:solidFill>
              </a:rPr>
              <a:t>Гебель</a:t>
            </a:r>
            <a:r>
              <a:rPr lang="ru-RU" dirty="0" smtClean="0">
                <a:solidFill>
                  <a:srgbClr val="FF0000"/>
                </a:solidFill>
              </a:rPr>
              <a:t> специально купили у администрации лагеря сто пятьдесят женщин.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5. Стерилизация мужчин путем рентгеновского облучения.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6. Опыты над мужчинами с применением раздражающих химических веществ на коже голени для искусственного вызывания язв, флегмон.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7. Ряд других опытов - искусственное заражение малярией, искусственное оплодотворение и так далее.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Очень многие опыты кончались быстрой и мучительной смертью подопытных заключенных. </a:t>
            </a:r>
            <a:endParaRPr lang="ru-RU" dirty="0">
              <a:solidFill>
                <a:srgbClr val="FF0000"/>
              </a:solidFill>
            </a:endParaRPr>
          </a:p>
        </p:txBody>
      </p:sp>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p:txBody>
          <a:bodyPr/>
          <a:lstStyle/>
          <a:p>
            <a:endParaRPr lang="ru-RU"/>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5706"/>
            <a:ext cx="8229600" cy="1143000"/>
          </a:xfrm>
        </p:spPr>
        <p:txBody>
          <a:bodyPr/>
          <a:lstStyle/>
          <a:p>
            <a:endParaRPr lang="ru-RU"/>
          </a:p>
        </p:txBody>
      </p:sp>
      <p:sp>
        <p:nvSpPr>
          <p:cNvPr id="4" name="Содержимое 3"/>
          <p:cNvSpPr>
            <a:spLocks noGrp="1"/>
          </p:cNvSpPr>
          <p:nvPr>
            <p:ph sz="half" idx="2"/>
          </p:nvPr>
        </p:nvSpPr>
        <p:spPr>
          <a:xfrm>
            <a:off x="480060" y="1628800"/>
            <a:ext cx="4040188" cy="5112568"/>
          </a:xfrm>
        </p:spPr>
        <p:txBody>
          <a:bodyPr>
            <a:normAutofit fontScale="70000" lnSpcReduction="20000"/>
          </a:bodyPr>
          <a:lstStyle/>
          <a:p>
            <a:r>
              <a:rPr lang="ru-RU" dirty="0" smtClean="0">
                <a:solidFill>
                  <a:srgbClr val="FF0000"/>
                </a:solidFill>
              </a:rPr>
              <a:t>Судебно-медицинская комиссия, освидетельствовав 2.819 спасенных Красной Армией узников Освенцима, установила, что 2.189 человек, или 91%, больны от крайнего истощения и 223 человека больны туберкулезом легких. Экспертизой также установлено, что немцы подвергали заключенных истязаниям, в результате которых у обследованных Комиссией людей обнаружены переломы ребер, конечностей, позвонков, костей лица, различные ранения, язвы, обморожения кистей и стоп. Очень многие из освобожденных страдают тяжелыми нервно-психическими заболеваниями.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5" name="Текст 4"/>
          <p:cNvSpPr>
            <a:spLocks noGrp="1"/>
          </p:cNvSpPr>
          <p:nvPr>
            <p:ph type="body" sz="quarter" idx="3"/>
          </p:nvPr>
        </p:nvSpPr>
        <p:spPr>
          <a:xfrm>
            <a:off x="457200" y="185706"/>
            <a:ext cx="8229600" cy="1143000"/>
          </a:xfrm>
        </p:spPr>
        <p:txBody>
          <a:bodyPr>
            <a:normAutofit fontScale="70000" lnSpcReduction="20000"/>
          </a:bodyPr>
          <a:lstStyle/>
          <a:p>
            <a:r>
              <a:rPr lang="ru-RU" dirty="0" smtClean="0">
                <a:solidFill>
                  <a:srgbClr val="FF0000"/>
                </a:solidFill>
              </a:rPr>
              <a:t>Судебно-медицинской комиссией произведено вскрытие 526 трупов заключенных, найденных в разных местах на территории лагерей. Установлено, что в 474 случаях (88,3%) смерть последовала от истощения.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pic>
        <p:nvPicPr>
          <p:cNvPr id="7" name="Содержимое 6" descr="220px-BIRKENAU.jpg"/>
          <p:cNvPicPr>
            <a:picLocks noGrp="1" noChangeAspect="1"/>
          </p:cNvPicPr>
          <p:nvPr>
            <p:ph sz="quarter" idx="4"/>
          </p:nvPr>
        </p:nvPicPr>
        <p:blipFill>
          <a:blip r:embed="rId2" cstate="print"/>
          <a:stretch>
            <a:fillRect/>
          </a:stretch>
        </p:blipFill>
        <p:spPr>
          <a:xfrm>
            <a:off x="4929190" y="1500174"/>
            <a:ext cx="3905577" cy="2929183"/>
          </a:xfr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4">
                                            <p:txEl>
                                              <p:pRg st="0" end="0"/>
                                            </p:txEl>
                                          </p:spTgt>
                                        </p:tgtEl>
                                      </p:cBhvr>
                                    </p:animEffect>
                                    <p:set>
                                      <p:cBhvr>
                                        <p:cTn id="15" dur="1" fill="hold">
                                          <p:stCondLst>
                                            <p:cond delay="499"/>
                                          </p:stCondLst>
                                        </p:cTn>
                                        <p:tgtEl>
                                          <p:spTgt spid="4">
                                            <p:txEl>
                                              <p:pRg st="0" end="0"/>
                                            </p:txEl>
                                          </p:spTgt>
                                        </p:tgtEl>
                                        <p:attrNameLst>
                                          <p:attrName>style.visibility</p:attrName>
                                        </p:attrNameLst>
                                      </p:cBhvr>
                                      <p:to>
                                        <p:strVal val="hidden"/>
                                      </p:to>
                                    </p:set>
                                  </p:childTnLst>
                                </p:cTn>
                              </p:par>
                              <p:par>
                                <p:cTn id="16" presetID="3" presetClass="entr" presetSubtype="1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linds(horizontal)">
                                      <p:cBhvr>
                                        <p:cTn id="1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9525"/>
            <a:ext cx="8229600" cy="1143000"/>
          </a:xfrm>
        </p:spPr>
        <p:txBody>
          <a:bodyPr>
            <a:normAutofit fontScale="90000"/>
          </a:bodyPr>
          <a:lstStyle/>
          <a:p>
            <a:r>
              <a:rPr lang="ru-RU" dirty="0" smtClean="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reflection blurRad="6350" stA="60000" endA="900" endPos="60000" dist="60007" dir="5400000" sy="-100000" algn="bl" rotWithShape="0"/>
                </a:effectLst>
              </a:rPr>
              <a:t>Убийцы детей </a:t>
            </a:r>
            <a:r>
              <a:rPr lang="ru-RU" dirty="0" smtClean="0"/>
              <a:t/>
            </a:r>
            <a:br>
              <a:rPr lang="ru-RU" dirty="0" smtClean="0"/>
            </a:br>
            <a:endParaRPr lang="ru-RU" dirty="0"/>
          </a:p>
        </p:txBody>
      </p:sp>
      <p:sp>
        <p:nvSpPr>
          <p:cNvPr id="3" name="Текст 2"/>
          <p:cNvSpPr>
            <a:spLocks noGrp="1"/>
          </p:cNvSpPr>
          <p:nvPr>
            <p:ph type="body" idx="1"/>
          </p:nvPr>
        </p:nvSpPr>
        <p:spPr>
          <a:xfrm>
            <a:off x="457200" y="4077072"/>
            <a:ext cx="4829186" cy="1317872"/>
          </a:xfrm>
        </p:spPr>
        <p:txBody>
          <a:bodyPr>
            <a:normAutofit/>
          </a:bodyPr>
          <a:lstStyle/>
          <a:p>
            <a:pPr algn="just"/>
            <a:r>
              <a:rPr lang="ru-RU" sz="1300" b="0" dirty="0" smtClean="0">
                <a:solidFill>
                  <a:srgbClr val="FF0000"/>
                </a:solidFill>
              </a:rPr>
              <a:t>Сотни тысяч детей в возрасте от грудного ребенка до 16 лет истребили гитлеровские изверги в </a:t>
            </a:r>
            <a:r>
              <a:rPr lang="ru-RU" sz="1300" b="0" dirty="0" err="1" smtClean="0">
                <a:solidFill>
                  <a:srgbClr val="FF0000"/>
                </a:solidFill>
              </a:rPr>
              <a:t>Освенцимском</a:t>
            </a:r>
            <a:r>
              <a:rPr lang="ru-RU" sz="1300" b="0" dirty="0" smtClean="0">
                <a:solidFill>
                  <a:srgbClr val="FF0000"/>
                </a:solidFill>
              </a:rPr>
              <a:t> лагере. Как правило, прибывших в эшелонах детей немцы сразу же направляли в газовые камеры и там истребляли. Только небольшую часть здоровых подростков оставляли для лагерных работ. </a:t>
            </a:r>
            <a:endParaRPr lang="ru-RU" sz="1300" b="0" dirty="0">
              <a:solidFill>
                <a:srgbClr val="FF0000"/>
              </a:solidFill>
            </a:endParaRPr>
          </a:p>
        </p:txBody>
      </p:sp>
      <p:sp>
        <p:nvSpPr>
          <p:cNvPr id="4" name="Содержимое 3"/>
          <p:cNvSpPr>
            <a:spLocks noGrp="1"/>
          </p:cNvSpPr>
          <p:nvPr>
            <p:ph sz="half" idx="2"/>
          </p:nvPr>
        </p:nvSpPr>
        <p:spPr>
          <a:xfrm>
            <a:off x="457200" y="5509329"/>
            <a:ext cx="4864902" cy="1152128"/>
          </a:xfrm>
        </p:spPr>
        <p:txBody>
          <a:bodyPr>
            <a:normAutofit fontScale="55000" lnSpcReduction="20000"/>
          </a:bodyPr>
          <a:lstStyle/>
          <a:p>
            <a:pPr marL="0" indent="0" algn="just">
              <a:buNone/>
            </a:pPr>
            <a:r>
              <a:rPr lang="ru-RU" dirty="0" smtClean="0">
                <a:solidFill>
                  <a:srgbClr val="FF0000"/>
                </a:solidFill>
              </a:rPr>
              <a:t>Следствием установлено, что детей в возрасте от 8 до 16 лет немцы наравне со взрослыми изнуряли на тяжелых физических работах. Непосильный труд истязания и побои быстро доводили каждого ребенка до полного истощения, и тогда его убивали.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5" name="Текст 4"/>
          <p:cNvSpPr>
            <a:spLocks noGrp="1"/>
          </p:cNvSpPr>
          <p:nvPr>
            <p:ph type="body" sz="quarter" idx="3"/>
          </p:nvPr>
        </p:nvSpPr>
        <p:spPr>
          <a:xfrm>
            <a:off x="539552" y="870380"/>
            <a:ext cx="4700198" cy="1153290"/>
          </a:xfrm>
        </p:spPr>
        <p:txBody>
          <a:bodyPr>
            <a:noAutofit/>
          </a:bodyPr>
          <a:lstStyle/>
          <a:p>
            <a:pPr>
              <a:lnSpc>
                <a:spcPct val="90000"/>
              </a:lnSpc>
            </a:pPr>
            <a:r>
              <a:rPr lang="ru-RU" sz="1300" b="0" dirty="0" smtClean="0">
                <a:solidFill>
                  <a:srgbClr val="FF0000"/>
                </a:solidFill>
              </a:rPr>
              <a:t>Бывшая заключенная </a:t>
            </a:r>
            <a:r>
              <a:rPr lang="ru-RU" sz="1300" b="0" dirty="0" err="1" smtClean="0">
                <a:solidFill>
                  <a:srgbClr val="FF0000"/>
                </a:solidFill>
              </a:rPr>
              <a:t>Бакаш</a:t>
            </a:r>
            <a:r>
              <a:rPr lang="ru-RU" sz="1300" b="0" dirty="0" smtClean="0">
                <a:solidFill>
                  <a:srgbClr val="FF0000"/>
                </a:solidFill>
              </a:rPr>
              <a:t> </a:t>
            </a:r>
            <a:r>
              <a:rPr lang="ru-RU" sz="1300" b="0" dirty="0" err="1" smtClean="0">
                <a:solidFill>
                  <a:srgbClr val="FF0000"/>
                </a:solidFill>
              </a:rPr>
              <a:t>Вельдтраут</a:t>
            </a:r>
            <a:r>
              <a:rPr lang="ru-RU" sz="1300" b="0" dirty="0" smtClean="0">
                <a:solidFill>
                  <a:srgbClr val="FF0000"/>
                </a:solidFill>
              </a:rPr>
              <a:t>, из города Дюссельдорф (Германия), показала: </a:t>
            </a:r>
            <a:br>
              <a:rPr lang="ru-RU" sz="1300" b="0" dirty="0" smtClean="0">
                <a:solidFill>
                  <a:srgbClr val="FF0000"/>
                </a:solidFill>
              </a:rPr>
            </a:br>
            <a:r>
              <a:rPr lang="ru-RU" sz="1300" b="0" dirty="0" smtClean="0">
                <a:solidFill>
                  <a:srgbClr val="FF0000"/>
                </a:solidFill>
              </a:rPr>
              <a:t>"</a:t>
            </a:r>
            <a:r>
              <a:rPr lang="ru-RU" sz="1300" b="0" dirty="0" smtClean="0">
                <a:solidFill>
                  <a:srgbClr val="FF0000"/>
                </a:solidFill>
              </a:rPr>
              <a:t>В 1943 году, в то время, когда мы. огораживали крематорий № 5, я лично видела, как эсэсовцы бросали в горящие костры живых детей". </a:t>
            </a:r>
            <a:endParaRPr lang="ru-RU" sz="1300" b="0" dirty="0">
              <a:solidFill>
                <a:srgbClr val="FF0000"/>
              </a:solidFill>
            </a:endParaRPr>
          </a:p>
        </p:txBody>
      </p:sp>
      <p:sp>
        <p:nvSpPr>
          <p:cNvPr id="6" name="Содержимое 5"/>
          <p:cNvSpPr>
            <a:spLocks noGrp="1"/>
          </p:cNvSpPr>
          <p:nvPr>
            <p:ph sz="quarter" idx="4"/>
          </p:nvPr>
        </p:nvSpPr>
        <p:spPr>
          <a:xfrm>
            <a:off x="457200" y="2031217"/>
            <a:ext cx="4782550" cy="2379416"/>
          </a:xfrm>
        </p:spPr>
        <p:txBody>
          <a:bodyPr>
            <a:normAutofit fontScale="92500" lnSpcReduction="10000"/>
          </a:bodyPr>
          <a:lstStyle/>
          <a:p>
            <a:pPr marL="0" indent="0">
              <a:buNone/>
            </a:pPr>
            <a:r>
              <a:rPr lang="ru-RU" sz="1400" dirty="0" smtClean="0">
                <a:solidFill>
                  <a:srgbClr val="FF0000"/>
                </a:solidFill>
              </a:rPr>
              <a:t>Мальчик </a:t>
            </a:r>
            <a:r>
              <a:rPr lang="ru-RU" sz="1400" dirty="0" err="1" smtClean="0">
                <a:solidFill>
                  <a:srgbClr val="FF0000"/>
                </a:solidFill>
              </a:rPr>
              <a:t>Мудианов</a:t>
            </a:r>
            <a:r>
              <a:rPr lang="ru-RU" sz="1400" dirty="0" smtClean="0">
                <a:solidFill>
                  <a:srgbClr val="FF0000"/>
                </a:solidFill>
              </a:rPr>
              <a:t> </a:t>
            </a:r>
            <a:r>
              <a:rPr lang="ru-RU" sz="1400" dirty="0" err="1" smtClean="0">
                <a:solidFill>
                  <a:srgbClr val="FF0000"/>
                </a:solidFill>
              </a:rPr>
              <a:t>Самий</a:t>
            </a:r>
            <a:r>
              <a:rPr lang="ru-RU" sz="1400" dirty="0" smtClean="0">
                <a:solidFill>
                  <a:srgbClr val="FF0000"/>
                </a:solidFill>
              </a:rPr>
              <a:t>, 1930 года рождения, житель города Род (Италия): "...Нас, детей, заставляли работать по 15-20 человек - на лямках возить груженные повозки с разным грузом, но больше отвозили трупы умерших к специальному блоку, где они складывались и оттуда увозились в крематорий. Работали мы с 4 часов утра до вечера. В конце октября 1944 года производивший проверку немец дал нам "кару" за то, что не было чисто в блоке. Нас 150 человек построили на улице около блока и отвели в купальню, где раздели донага, облили холодной водой, голых повели по улице в свой блок, после чего многие из детей заболели". </a:t>
            </a:r>
            <a:r>
              <a:rPr lang="ru-RU" sz="1200" dirty="0" smtClean="0">
                <a:solidFill>
                  <a:srgbClr val="FF0000"/>
                </a:solidFill>
              </a:rPr>
              <a:t/>
            </a:r>
            <a:br>
              <a:rPr lang="ru-RU" sz="1200" dirty="0" smtClean="0">
                <a:solidFill>
                  <a:srgbClr val="FF0000"/>
                </a:solidFill>
              </a:rPr>
            </a:br>
            <a:endParaRPr lang="ru-RU" sz="1200" dirty="0">
              <a:solidFill>
                <a:srgbClr val="FF0000"/>
              </a:solidFill>
            </a:endParaRPr>
          </a:p>
        </p:txBody>
      </p:sp>
      <p:pic>
        <p:nvPicPr>
          <p:cNvPr id="8" name="Рисунок 7" descr="2183662.jpeg"/>
          <p:cNvPicPr>
            <a:picLocks noChangeAspect="1"/>
          </p:cNvPicPr>
          <p:nvPr/>
        </p:nvPicPr>
        <p:blipFill>
          <a:blip r:embed="rId2" cstate="print"/>
          <a:stretch>
            <a:fillRect/>
          </a:stretch>
        </p:blipFill>
        <p:spPr>
          <a:xfrm>
            <a:off x="5357818" y="1142984"/>
            <a:ext cx="3257550" cy="4286250"/>
          </a:xfrm>
          <a:prstGeom prst="rect">
            <a:avLst/>
          </a:prstGeo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4">
                                            <p:txEl>
                                              <p:pRg st="0" end="0"/>
                                            </p:txEl>
                                          </p:spTgt>
                                        </p:tgtEl>
                                      </p:cBhvr>
                                    </p:animEffect>
                                    <p:set>
                                      <p:cBhvr>
                                        <p:cTn id="18" dur="1" fill="hold">
                                          <p:stCondLst>
                                            <p:cond delay="499"/>
                                          </p:stCondLst>
                                        </p:cTn>
                                        <p:tgtEl>
                                          <p:spTgt spid="4">
                                            <p:txEl>
                                              <p:pRg st="0" end="0"/>
                                            </p:txEl>
                                          </p:spTgt>
                                        </p:tgtEl>
                                        <p:attrNameLst>
                                          <p:attrName>style.visibility</p:attrName>
                                        </p:attrNameLst>
                                      </p:cBhvr>
                                      <p:to>
                                        <p:strVal val="hidden"/>
                                      </p:to>
                                    </p:set>
                                  </p:childTnLst>
                                </p:cTn>
                              </p:par>
                              <p:par>
                                <p:cTn id="19" presetID="3" presetClass="entr" presetSubtype="10"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linds(horizont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xit" presetSubtype="10" fill="hold" grpId="1" nodeType="clickEffect">
                                  <p:stCondLst>
                                    <p:cond delay="0"/>
                                  </p:stCondLst>
                                  <p:childTnLst>
                                    <p:animEffect transition="out" filter="blinds(horizontal)">
                                      <p:cBhvr>
                                        <p:cTn id="25" dur="500"/>
                                        <p:tgtEl>
                                          <p:spTgt spid="5">
                                            <p:txEl>
                                              <p:pRg st="0" end="0"/>
                                            </p:txEl>
                                          </p:spTgt>
                                        </p:tgtEl>
                                      </p:cBhvr>
                                    </p:animEffect>
                                    <p:set>
                                      <p:cBhvr>
                                        <p:cTn id="26" dur="1" fill="hold">
                                          <p:stCondLst>
                                            <p:cond delay="499"/>
                                          </p:stCondLst>
                                        </p:cTn>
                                        <p:tgtEl>
                                          <p:spTgt spid="5">
                                            <p:txEl>
                                              <p:pRg st="0" end="0"/>
                                            </p:txEl>
                                          </p:spTgt>
                                        </p:tgtEl>
                                        <p:attrNameLst>
                                          <p:attrName>style.visibility</p:attrName>
                                        </p:attrNameLst>
                                      </p:cBhvr>
                                      <p:to>
                                        <p:strVal val="hidden"/>
                                      </p:to>
                                    </p:set>
                                  </p:childTnLst>
                                </p:cTn>
                              </p:par>
                              <p:par>
                                <p:cTn id="27" presetID="3" presetClass="entr" presetSubtype="10" fill="hold" grpId="0"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blinds(horizontal)">
                                      <p:cBhvr>
                                        <p:cTn id="2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P spid="4" grpId="1" build="p"/>
      <p:bldP spid="5" grpId="0" build="p"/>
      <p:bldP spid="5" grpId="1"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effectLst>
                  <a:reflection blurRad="6350" stA="55000" endA="50" endPos="85000" dir="5400000" sy="-100000" algn="bl" rotWithShape="0"/>
                </a:effectLst>
              </a:rPr>
              <a:t>Пепел…..</a:t>
            </a:r>
            <a:endParaRPr lang="ru-RU" dirty="0">
              <a:solidFill>
                <a:srgbClr val="FF0000"/>
              </a:solidFill>
              <a:effectLst>
                <a:reflection blurRad="6350" stA="55000" endA="50" endPos="85000" dir="5400000" sy="-100000" algn="bl" rotWithShape="0"/>
              </a:effectLst>
            </a:endParaRPr>
          </a:p>
        </p:txBody>
      </p:sp>
      <p:sp>
        <p:nvSpPr>
          <p:cNvPr id="8" name="Содержимое 7"/>
          <p:cNvSpPr>
            <a:spLocks noGrp="1"/>
          </p:cNvSpPr>
          <p:nvPr>
            <p:ph sz="half" idx="1"/>
          </p:nvPr>
        </p:nvSpPr>
        <p:spPr>
          <a:xfrm>
            <a:off x="142844" y="1071546"/>
            <a:ext cx="4500594" cy="5786454"/>
          </a:xfrm>
        </p:spPr>
        <p:txBody>
          <a:bodyPr>
            <a:normAutofit fontScale="62500" lnSpcReduction="20000"/>
          </a:bodyPr>
          <a:lstStyle/>
          <a:p>
            <a:pPr>
              <a:buNone/>
            </a:pPr>
            <a:r>
              <a:rPr lang="ru-RU" dirty="0" smtClean="0">
                <a:solidFill>
                  <a:srgbClr val="FF0000"/>
                </a:solidFill>
              </a:rPr>
              <a:t>Эта рыжая пыль под ногами щебенка</a:t>
            </a:r>
          </a:p>
          <a:p>
            <a:pPr>
              <a:buNone/>
            </a:pPr>
            <a:r>
              <a:rPr lang="ru-RU" dirty="0" smtClean="0">
                <a:solidFill>
                  <a:srgbClr val="FF0000"/>
                </a:solidFill>
              </a:rPr>
              <a:t>Из костей – не осколки ль покрытые ржой?</a:t>
            </a:r>
          </a:p>
          <a:p>
            <a:pPr>
              <a:buNone/>
            </a:pPr>
            <a:r>
              <a:rPr lang="ru-RU" dirty="0" smtClean="0">
                <a:solidFill>
                  <a:srgbClr val="FF0000"/>
                </a:solidFill>
              </a:rPr>
              <a:t>Это может быть резвые ножки ребенка, </a:t>
            </a:r>
          </a:p>
          <a:p>
            <a:pPr>
              <a:buNone/>
            </a:pPr>
            <a:r>
              <a:rPr lang="ru-RU" dirty="0" smtClean="0">
                <a:solidFill>
                  <a:srgbClr val="FF0000"/>
                </a:solidFill>
              </a:rPr>
              <a:t>Что за яркою бабочкой гнались межой,</a:t>
            </a:r>
          </a:p>
          <a:p>
            <a:pPr>
              <a:buNone/>
            </a:pPr>
            <a:r>
              <a:rPr lang="ru-RU" dirty="0" smtClean="0">
                <a:solidFill>
                  <a:srgbClr val="FF0000"/>
                </a:solidFill>
              </a:rPr>
              <a:t>Или ручки – дитя ими тянется к маме, </a:t>
            </a:r>
          </a:p>
          <a:p>
            <a:pPr>
              <a:buNone/>
            </a:pPr>
            <a:r>
              <a:rPr lang="ru-RU" dirty="0" smtClean="0">
                <a:solidFill>
                  <a:srgbClr val="FF0000"/>
                </a:solidFill>
              </a:rPr>
              <a:t>Обнимая за шею, ласкается к ней…</a:t>
            </a:r>
          </a:p>
          <a:p>
            <a:pPr>
              <a:buNone/>
            </a:pPr>
            <a:r>
              <a:rPr lang="ru-RU" dirty="0" smtClean="0">
                <a:solidFill>
                  <a:srgbClr val="FF0000"/>
                </a:solidFill>
              </a:rPr>
              <a:t>Или был этот щебень большими руками, </a:t>
            </a:r>
          </a:p>
          <a:p>
            <a:pPr>
              <a:buNone/>
            </a:pPr>
            <a:r>
              <a:rPr lang="ru-RU" dirty="0" smtClean="0">
                <a:solidFill>
                  <a:srgbClr val="FF0000"/>
                </a:solidFill>
              </a:rPr>
              <a:t>Что с любовью к груди прижимали детей, </a:t>
            </a:r>
          </a:p>
          <a:p>
            <a:pPr>
              <a:buNone/>
            </a:pPr>
            <a:r>
              <a:rPr lang="ru-RU" dirty="0" smtClean="0">
                <a:solidFill>
                  <a:srgbClr val="FF0000"/>
                </a:solidFill>
              </a:rPr>
              <a:t>Этот пепел, который разносится ветром, </a:t>
            </a:r>
          </a:p>
          <a:p>
            <a:pPr>
              <a:buNone/>
            </a:pPr>
            <a:r>
              <a:rPr lang="ru-RU" dirty="0" smtClean="0">
                <a:solidFill>
                  <a:srgbClr val="FF0000"/>
                </a:solidFill>
              </a:rPr>
              <a:t>Был глазами, смеялся  и плакал порой, </a:t>
            </a:r>
          </a:p>
          <a:p>
            <a:pPr>
              <a:buNone/>
            </a:pPr>
            <a:r>
              <a:rPr lang="ru-RU" dirty="0" smtClean="0">
                <a:solidFill>
                  <a:srgbClr val="FF0000"/>
                </a:solidFill>
              </a:rPr>
              <a:t>Был губами, улыбкою, музыкой, светом,</a:t>
            </a:r>
          </a:p>
          <a:p>
            <a:pPr>
              <a:buNone/>
            </a:pPr>
            <a:r>
              <a:rPr lang="ru-RU" dirty="0" smtClean="0">
                <a:solidFill>
                  <a:srgbClr val="FF0000"/>
                </a:solidFill>
              </a:rPr>
              <a:t>Поцелуями был этот пепел седой,</a:t>
            </a:r>
          </a:p>
          <a:p>
            <a:pPr>
              <a:buNone/>
            </a:pPr>
            <a:r>
              <a:rPr lang="ru-RU" dirty="0" smtClean="0">
                <a:solidFill>
                  <a:srgbClr val="FF0000"/>
                </a:solidFill>
              </a:rPr>
              <a:t>Был сердцами, тревогою, радостью, мукой, </a:t>
            </a:r>
          </a:p>
          <a:p>
            <a:pPr>
              <a:buNone/>
            </a:pPr>
            <a:r>
              <a:rPr lang="ru-RU" dirty="0" smtClean="0">
                <a:solidFill>
                  <a:srgbClr val="FF0000"/>
                </a:solidFill>
              </a:rPr>
              <a:t>Был мозгами, сплетеньем извилин живых,</a:t>
            </a:r>
          </a:p>
          <a:p>
            <a:pPr>
              <a:buNone/>
            </a:pPr>
            <a:r>
              <a:rPr lang="ru-RU" dirty="0" smtClean="0">
                <a:solidFill>
                  <a:srgbClr val="FF0000"/>
                </a:solidFill>
              </a:rPr>
              <a:t>Слово «</a:t>
            </a:r>
            <a:r>
              <a:rPr lang="ru-RU" sz="3800" i="1" dirty="0" smtClean="0">
                <a:gradFill flip="none" rotWithShape="1">
                  <a:gsLst>
                    <a:gs pos="0">
                      <a:srgbClr val="FFF200"/>
                    </a:gs>
                    <a:gs pos="45000">
                      <a:srgbClr val="FF7A00"/>
                    </a:gs>
                    <a:gs pos="70000">
                      <a:srgbClr val="FF0300"/>
                    </a:gs>
                    <a:gs pos="100000">
                      <a:srgbClr val="4D0808"/>
                    </a:gs>
                  </a:gsLst>
                  <a:lin ang="16200000" scaled="1"/>
                  <a:tileRect/>
                </a:gradFill>
                <a:effectLst>
                  <a:reflection blurRad="6350" stA="55000" endA="50" endPos="85000" dir="5400000" sy="-100000" algn="bl" rotWithShape="0"/>
                </a:effectLst>
                <a:latin typeface="Monotype Corsiva" pitchFamily="66" charset="0"/>
              </a:rPr>
              <a:t>Жить</a:t>
            </a:r>
            <a:r>
              <a:rPr lang="ru-RU" dirty="0" smtClean="0">
                <a:solidFill>
                  <a:srgbClr val="FF0000"/>
                </a:solidFill>
              </a:rPr>
              <a:t>» - до конца, словно буква за буквой</a:t>
            </a:r>
          </a:p>
          <a:p>
            <a:pPr>
              <a:buNone/>
            </a:pPr>
            <a:r>
              <a:rPr lang="ru-RU" dirty="0" smtClean="0">
                <a:solidFill>
                  <a:srgbClr val="FF0000"/>
                </a:solidFill>
              </a:rPr>
              <a:t>Точно белым по черному вписано в них. </a:t>
            </a:r>
          </a:p>
          <a:p>
            <a:pPr>
              <a:buNone/>
            </a:pPr>
            <a:r>
              <a:rPr lang="ru-RU" dirty="0" smtClean="0">
                <a:solidFill>
                  <a:srgbClr val="FF0000"/>
                </a:solidFill>
              </a:rPr>
              <a:t>Эти волосы: локоны, косы и пряди,</a:t>
            </a:r>
          </a:p>
          <a:p>
            <a:pPr>
              <a:buNone/>
            </a:pPr>
            <a:r>
              <a:rPr lang="ru-RU" dirty="0" smtClean="0">
                <a:solidFill>
                  <a:srgbClr val="FF0000"/>
                </a:solidFill>
              </a:rPr>
              <a:t>Что навалены мертвой, косматой горой,- </a:t>
            </a:r>
          </a:p>
          <a:p>
            <a:endParaRPr lang="ru-RU" dirty="0" smtClean="0">
              <a:solidFill>
                <a:srgbClr val="FF0000"/>
              </a:solidFill>
            </a:endParaRPr>
          </a:p>
        </p:txBody>
      </p:sp>
      <p:sp>
        <p:nvSpPr>
          <p:cNvPr id="9" name="Содержимое 8"/>
          <p:cNvSpPr>
            <a:spLocks noGrp="1"/>
          </p:cNvSpPr>
          <p:nvPr>
            <p:ph sz="half" idx="2"/>
          </p:nvPr>
        </p:nvSpPr>
        <p:spPr>
          <a:xfrm>
            <a:off x="4500562" y="1071546"/>
            <a:ext cx="4643438" cy="5786454"/>
          </a:xfrm>
        </p:spPr>
        <p:txBody>
          <a:bodyPr>
            <a:normAutofit fontScale="62500" lnSpcReduction="20000"/>
          </a:bodyPr>
          <a:lstStyle/>
          <a:p>
            <a:pPr>
              <a:buNone/>
            </a:pPr>
            <a:r>
              <a:rPr lang="ru-RU" dirty="0" smtClean="0">
                <a:solidFill>
                  <a:srgbClr val="FF0000"/>
                </a:solidFill>
              </a:rPr>
              <a:t>Кто-нибудь расплетал и взволнованно гладил</a:t>
            </a:r>
          </a:p>
          <a:p>
            <a:pPr>
              <a:buNone/>
            </a:pPr>
            <a:r>
              <a:rPr lang="ru-RU" dirty="0" smtClean="0">
                <a:solidFill>
                  <a:srgbClr val="FF0000"/>
                </a:solidFill>
              </a:rPr>
              <a:t>И сухими губами касался порой.</a:t>
            </a:r>
          </a:p>
          <a:p>
            <a:pPr>
              <a:buNone/>
            </a:pPr>
            <a:r>
              <a:rPr lang="ru-RU" dirty="0" smtClean="0">
                <a:solidFill>
                  <a:srgbClr val="FF0000"/>
                </a:solidFill>
              </a:rPr>
              <a:t>Чистый трепет сердец, вдохновенные речи, </a:t>
            </a:r>
          </a:p>
          <a:p>
            <a:pPr>
              <a:buNone/>
            </a:pPr>
            <a:r>
              <a:rPr lang="ru-RU" dirty="0" smtClean="0">
                <a:solidFill>
                  <a:srgbClr val="FF0000"/>
                </a:solidFill>
              </a:rPr>
              <a:t>Золотые надежды, сияние глаз….</a:t>
            </a:r>
          </a:p>
          <a:p>
            <a:pPr>
              <a:buNone/>
            </a:pPr>
            <a:r>
              <a:rPr lang="ru-RU" dirty="0" smtClean="0">
                <a:solidFill>
                  <a:srgbClr val="FF0000"/>
                </a:solidFill>
              </a:rPr>
              <a:t>Крематориев страшных горячие плечи.</a:t>
            </a:r>
          </a:p>
          <a:p>
            <a:pPr>
              <a:buNone/>
            </a:pPr>
            <a:r>
              <a:rPr lang="ru-RU" dirty="0" smtClean="0">
                <a:solidFill>
                  <a:srgbClr val="FF0000"/>
                </a:solidFill>
              </a:rPr>
              <a:t>Пепел… Пепел… Лишь пепел остался от вас.</a:t>
            </a:r>
          </a:p>
          <a:p>
            <a:pPr>
              <a:buNone/>
            </a:pPr>
            <a:r>
              <a:rPr lang="ru-RU" dirty="0" smtClean="0">
                <a:solidFill>
                  <a:srgbClr val="FF0000"/>
                </a:solidFill>
              </a:rPr>
              <a:t>Пролетая над проволокой колючей,</a:t>
            </a:r>
          </a:p>
          <a:p>
            <a:pPr>
              <a:buNone/>
            </a:pPr>
            <a:r>
              <a:rPr lang="ru-RU" dirty="0" smtClean="0">
                <a:solidFill>
                  <a:srgbClr val="FF0000"/>
                </a:solidFill>
              </a:rPr>
              <a:t>Птица мягко касается краем крыла</a:t>
            </a:r>
          </a:p>
          <a:p>
            <a:pPr>
              <a:buNone/>
            </a:pPr>
            <a:r>
              <a:rPr lang="ru-RU" dirty="0" smtClean="0">
                <a:solidFill>
                  <a:srgbClr val="FF0000"/>
                </a:solidFill>
              </a:rPr>
              <a:t>Дикой розы, на диво багровой и жгучей, </a:t>
            </a:r>
          </a:p>
          <a:p>
            <a:pPr>
              <a:buNone/>
            </a:pPr>
            <a:r>
              <a:rPr lang="ru-RU" dirty="0" smtClean="0">
                <a:solidFill>
                  <a:srgbClr val="FF0000"/>
                </a:solidFill>
              </a:rPr>
              <a:t>Что на этой кровавой земле расцвела.</a:t>
            </a:r>
          </a:p>
          <a:p>
            <a:pPr>
              <a:buNone/>
            </a:pPr>
            <a:r>
              <a:rPr lang="ru-RU" dirty="0" smtClean="0">
                <a:solidFill>
                  <a:srgbClr val="FF0000"/>
                </a:solidFill>
              </a:rPr>
              <a:t>Боль, которой еще мое сердце не знало,</a:t>
            </a:r>
          </a:p>
          <a:p>
            <a:pPr>
              <a:buNone/>
            </a:pPr>
            <a:r>
              <a:rPr lang="ru-RU" dirty="0" smtClean="0">
                <a:solidFill>
                  <a:srgbClr val="FF0000"/>
                </a:solidFill>
              </a:rPr>
              <a:t>Превратилось в соленый колючий комок</a:t>
            </a:r>
          </a:p>
          <a:p>
            <a:pPr>
              <a:buNone/>
            </a:pPr>
            <a:r>
              <a:rPr lang="ru-RU" dirty="0" smtClean="0">
                <a:solidFill>
                  <a:srgbClr val="FF0000"/>
                </a:solidFill>
              </a:rPr>
              <a:t>И, как пуля, в гортани на веки застряла,</a:t>
            </a:r>
          </a:p>
          <a:p>
            <a:pPr>
              <a:buNone/>
            </a:pPr>
            <a:r>
              <a:rPr lang="ru-RU" dirty="0" smtClean="0">
                <a:solidFill>
                  <a:srgbClr val="FF0000"/>
                </a:solidFill>
              </a:rPr>
              <a:t>Чтоб дышать я не мог и забыть я не мог.</a:t>
            </a:r>
          </a:p>
          <a:p>
            <a:pPr>
              <a:buNone/>
            </a:pPr>
            <a:r>
              <a:rPr lang="ru-RU" dirty="0" smtClean="0">
                <a:solidFill>
                  <a:srgbClr val="FF0000"/>
                </a:solidFill>
              </a:rPr>
              <a:t>Я тяжелый, невидящий взгляд подымаю</a:t>
            </a:r>
          </a:p>
          <a:p>
            <a:pPr>
              <a:buNone/>
            </a:pPr>
            <a:r>
              <a:rPr lang="ru-RU" dirty="0" smtClean="0">
                <a:solidFill>
                  <a:srgbClr val="FF0000"/>
                </a:solidFill>
              </a:rPr>
              <a:t>И от неба его не могу отвести,</a:t>
            </a:r>
          </a:p>
          <a:p>
            <a:pPr>
              <a:buNone/>
            </a:pPr>
            <a:r>
              <a:rPr lang="ru-RU" dirty="0" smtClean="0">
                <a:solidFill>
                  <a:srgbClr val="FF0000"/>
                </a:solidFill>
              </a:rPr>
              <a:t>Всем своим существом к человеку взываю,</a:t>
            </a:r>
          </a:p>
          <a:p>
            <a:pPr>
              <a:buNone/>
            </a:pPr>
            <a:r>
              <a:rPr lang="ru-RU" dirty="0" smtClean="0">
                <a:solidFill>
                  <a:srgbClr val="FF0000"/>
                </a:solidFill>
              </a:rPr>
              <a:t>Человеческий пепел сжимая в горсти……</a:t>
            </a:r>
          </a:p>
          <a:p>
            <a:pPr>
              <a:buNone/>
            </a:pPr>
            <a:endParaRPr lang="ru-RU" dirty="0" smtClean="0">
              <a:solidFill>
                <a:srgbClr val="FF0000"/>
              </a:solidFill>
              <a:latin typeface="Monotype Corsiva" pitchFamily="66" charset="0"/>
            </a:endParaRPr>
          </a:p>
          <a:p>
            <a:r>
              <a:rPr lang="ru-RU" dirty="0" smtClean="0">
                <a:solidFill>
                  <a:srgbClr val="FF0000"/>
                </a:solidFill>
                <a:latin typeface="Monotype Corsiva" pitchFamily="66" charset="0"/>
              </a:rPr>
              <a:t>Э. </a:t>
            </a:r>
            <a:r>
              <a:rPr lang="ru-RU" dirty="0" err="1" smtClean="0">
                <a:solidFill>
                  <a:srgbClr val="FF0000"/>
                </a:solidFill>
                <a:latin typeface="Monotype Corsiva" pitchFamily="66" charset="0"/>
              </a:rPr>
              <a:t>Межелайтис</a:t>
            </a:r>
            <a:endParaRPr lang="ru-RU" dirty="0">
              <a:solidFill>
                <a:srgbClr val="FF0000"/>
              </a:solidFill>
              <a:latin typeface="Monotype Corsiva" pitchFamily="66"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785950"/>
          </a:xfrm>
        </p:spPr>
        <p:txBody>
          <a:bodyPr>
            <a:normAutofit fontScale="90000"/>
          </a:bodyPr>
          <a:lstStyle/>
          <a:p>
            <a:r>
              <a:rPr lang="ru-RU" sz="2200" b="1" dirty="0" err="1"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Концентрацио́нный</a:t>
            </a:r>
            <a:r>
              <a:rPr lang="ru-RU" sz="2200" b="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 </a:t>
            </a:r>
            <a:r>
              <a:rPr lang="ru-RU" sz="2200" b="1" dirty="0" err="1"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ла́герь</a:t>
            </a:r>
            <a:r>
              <a:rPr lang="ru-RU" sz="22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 сокращённо </a:t>
            </a:r>
            <a:r>
              <a:rPr lang="ru-RU" sz="2200" b="1" dirty="0" err="1"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концла́герь</a:t>
            </a:r>
            <a:r>
              <a:rPr lang="ru-RU" sz="22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 </a:t>
            </a:r>
            <a:r>
              <a:rPr lang="ru-RU" sz="2200" i="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ook Antiqua" pitchFamily="18" charset="0"/>
              </a:rPr>
              <a:t>(англ. </a:t>
            </a:r>
            <a:r>
              <a:rPr lang="ru-RU" sz="2200" i="1" dirty="0" err="1"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ook Antiqua" pitchFamily="18" charset="0"/>
              </a:rPr>
              <a:t>concentration</a:t>
            </a:r>
            <a:r>
              <a:rPr lang="ru-RU" sz="2200" i="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ook Antiqua" pitchFamily="18" charset="0"/>
              </a:rPr>
              <a:t> — «сосредоточение, сбор» от лат. </a:t>
            </a:r>
            <a:r>
              <a:rPr lang="la-Latn" sz="2200" i="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radley Hand ITC" pitchFamily="66" charset="0"/>
              </a:rPr>
              <a:t>Concentratus</a:t>
            </a:r>
            <a:r>
              <a:rPr lang="ru-RU" sz="2200" i="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ook Antiqua" pitchFamily="18" charset="0"/>
              </a:rPr>
              <a:t> — «сосредоточение»)</a:t>
            </a:r>
            <a:r>
              <a:rPr lang="ru-RU" sz="22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 — термин, обозначающий специально оборудованный центр массового принудительного заключения и содержания следующих категорий граждан различных стран:</a:t>
            </a:r>
            <a:r>
              <a:rPr lang="ru-RU" sz="20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rPr>
              <a:t/>
            </a:r>
            <a:br>
              <a:rPr lang="ru-RU" sz="20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rPr>
            </a:br>
            <a:endParaRPr lang="ru-RU" sz="2000" dirty="0"/>
          </a:p>
        </p:txBody>
      </p:sp>
      <p:sp>
        <p:nvSpPr>
          <p:cNvPr id="3" name="Содержимое 2"/>
          <p:cNvSpPr>
            <a:spLocks noGrp="1"/>
          </p:cNvSpPr>
          <p:nvPr>
            <p:ph idx="1"/>
          </p:nvPr>
        </p:nvSpPr>
        <p:spPr>
          <a:xfrm>
            <a:off x="4714876" y="1785926"/>
            <a:ext cx="3857652" cy="4857784"/>
          </a:xfrm>
        </p:spPr>
        <p:txBody>
          <a:bodyPr>
            <a:normAutofit fontScale="70000" lnSpcReduction="20000"/>
          </a:bodyPr>
          <a:lstStyle/>
          <a:p>
            <a:pPr lvl="0"/>
            <a:r>
              <a:rPr lang="ru-RU" sz="28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военнопленных </a:t>
            </a:r>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и интернированных во время </a:t>
            </a:r>
            <a:r>
              <a:rPr lang="ru-RU" sz="28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войны;</a:t>
            </a:r>
            <a:endPar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endParaRPr>
          </a:p>
          <a:p>
            <a:pPr lvl="0"/>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политических заключенных при некоторых диктаторских режимах, во внесудебном порядке;</a:t>
            </a:r>
          </a:p>
          <a:p>
            <a:pPr lvl="0"/>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лиц, лишенных свободы по национальному или иному признаку;</a:t>
            </a:r>
          </a:p>
          <a:p>
            <a:pPr lvl="0"/>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заложников, обычно во время гражданских войн или оккупации;</a:t>
            </a:r>
          </a:p>
          <a:p>
            <a:pPr lvl="0"/>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предназначенных к ликвидации в лагерях уничтожения в нацистской Германии.</a:t>
            </a:r>
          </a:p>
          <a:p>
            <a:endParaRPr lang="ru-RU" dirty="0"/>
          </a:p>
        </p:txBody>
      </p:sp>
      <p:pic>
        <p:nvPicPr>
          <p:cNvPr id="4" name="Рисунок 3" descr="72-3220.jpg"/>
          <p:cNvPicPr>
            <a:picLocks noChangeAspect="1"/>
          </p:cNvPicPr>
          <p:nvPr/>
        </p:nvPicPr>
        <p:blipFill>
          <a:blip r:embed="rId2" cstate="print"/>
          <a:stretch>
            <a:fillRect/>
          </a:stretch>
        </p:blipFill>
        <p:spPr>
          <a:xfrm>
            <a:off x="428596" y="2428868"/>
            <a:ext cx="4107623" cy="2858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82924"/>
          </a:xfrm>
        </p:spPr>
        <p:txBody>
          <a:bodyPr>
            <a:normAutofit/>
          </a:bodyPr>
          <a:lstStyle/>
          <a:p>
            <a:r>
              <a:rPr lang="ru-RU" dirty="0" smtClean="0">
                <a:gradFill>
                  <a:gsLst>
                    <a:gs pos="0">
                      <a:srgbClr val="FFF200"/>
                    </a:gs>
                    <a:gs pos="45000">
                      <a:srgbClr val="FF7A00"/>
                    </a:gs>
                    <a:gs pos="70000">
                      <a:srgbClr val="FF0300"/>
                    </a:gs>
                    <a:gs pos="100000">
                      <a:srgbClr val="4D0808"/>
                    </a:gs>
                  </a:gsLst>
                  <a:lin ang="5400000" scaled="0"/>
                </a:gradFill>
                <a:effectLst>
                  <a:glow rad="228600">
                    <a:schemeClr val="accent3">
                      <a:satMod val="175000"/>
                      <a:alpha val="40000"/>
                    </a:schemeClr>
                  </a:glow>
                  <a:reflection blurRad="6350" stA="55000" endA="50" endPos="85000" dist="60007" dir="5400000" sy="-100000" algn="bl" rotWithShape="0"/>
                </a:effectLst>
              </a:rPr>
              <a:t>Вся литература была использована с сайта «</a:t>
            </a:r>
            <a:r>
              <a:rPr lang="ru-RU" dirty="0" err="1" smtClean="0">
                <a:gradFill>
                  <a:gsLst>
                    <a:gs pos="0">
                      <a:srgbClr val="FFF200"/>
                    </a:gs>
                    <a:gs pos="45000">
                      <a:srgbClr val="FF7A00"/>
                    </a:gs>
                    <a:gs pos="70000">
                      <a:srgbClr val="FF0300"/>
                    </a:gs>
                    <a:gs pos="100000">
                      <a:srgbClr val="4D0808"/>
                    </a:gs>
                  </a:gsLst>
                  <a:lin ang="5400000" scaled="0"/>
                </a:gradFill>
                <a:effectLst>
                  <a:glow rad="228600">
                    <a:schemeClr val="accent3">
                      <a:satMod val="175000"/>
                      <a:alpha val="40000"/>
                    </a:schemeClr>
                  </a:glow>
                  <a:reflection blurRad="6350" stA="55000" endA="50" endPos="85000" dist="60007" dir="5400000" sy="-100000" algn="bl" rotWithShape="0"/>
                </a:effectLst>
              </a:rPr>
              <a:t>Википедия</a:t>
            </a:r>
            <a:r>
              <a:rPr lang="ru-RU" dirty="0" smtClean="0">
                <a:gradFill>
                  <a:gsLst>
                    <a:gs pos="0">
                      <a:srgbClr val="FFF200"/>
                    </a:gs>
                    <a:gs pos="45000">
                      <a:srgbClr val="FF7A00"/>
                    </a:gs>
                    <a:gs pos="70000">
                      <a:srgbClr val="FF0300"/>
                    </a:gs>
                    <a:gs pos="100000">
                      <a:srgbClr val="4D0808"/>
                    </a:gs>
                  </a:gsLst>
                  <a:lin ang="5400000" scaled="0"/>
                </a:gradFill>
                <a:effectLst>
                  <a:glow rad="228600">
                    <a:schemeClr val="accent3">
                      <a:satMod val="175000"/>
                      <a:alpha val="40000"/>
                    </a:schemeClr>
                  </a:glow>
                  <a:reflection blurRad="6350" stA="55000" endA="50" endPos="85000" dist="60007" dir="5400000" sy="-100000" algn="bl" rotWithShape="0"/>
                </a:effectLst>
              </a:rPr>
              <a:t>»</a:t>
            </a:r>
            <a:endParaRPr lang="ru-RU" dirty="0">
              <a:gradFill>
                <a:gsLst>
                  <a:gs pos="0">
                    <a:srgbClr val="FFF200"/>
                  </a:gs>
                  <a:gs pos="45000">
                    <a:srgbClr val="FF7A00"/>
                  </a:gs>
                  <a:gs pos="70000">
                    <a:srgbClr val="FF0300"/>
                  </a:gs>
                  <a:gs pos="100000">
                    <a:srgbClr val="4D0808"/>
                  </a:gs>
                </a:gsLst>
                <a:lin ang="5400000" scaled="0"/>
              </a:gradFill>
              <a:effectLst>
                <a:glow rad="228600">
                  <a:schemeClr val="accent3">
                    <a:satMod val="175000"/>
                    <a:alpha val="40000"/>
                  </a:schemeClr>
                </a:glow>
                <a:reflection blurRad="6350" stA="55000" endA="50" endPos="85000" dist="60007" dir="5400000" sy="-100000" algn="bl" rotWithShape="0"/>
              </a:effectLst>
            </a:endParaRPr>
          </a:p>
        </p:txBody>
      </p:sp>
      <p:sp>
        <p:nvSpPr>
          <p:cNvPr id="3" name="Содержимое 2"/>
          <p:cNvSpPr>
            <a:spLocks noGrp="1"/>
          </p:cNvSpPr>
          <p:nvPr>
            <p:ph sz="half"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28596" y="785794"/>
            <a:ext cx="8215370" cy="1785950"/>
          </a:xfrm>
        </p:spPr>
        <p:txBody>
          <a:bodyPr/>
          <a:lstStyle/>
          <a:p>
            <a:r>
              <a:rPr lang="ru-RU" dirty="0" smtClean="0">
                <a:gradFill flip="none" rotWithShape="1">
                  <a:gsLst>
                    <a:gs pos="0">
                      <a:srgbClr val="FFF200"/>
                    </a:gs>
                    <a:gs pos="45000">
                      <a:srgbClr val="FF7A00"/>
                    </a:gs>
                    <a:gs pos="70000">
                      <a:srgbClr val="FF0300"/>
                    </a:gs>
                    <a:gs pos="100000">
                      <a:srgbClr val="4D0808"/>
                    </a:gs>
                  </a:gsLst>
                  <a:lin ang="16200000" scaled="1"/>
                  <a:tileRect/>
                </a:gradFill>
                <a:effectLst>
                  <a:reflection blurRad="6350" stA="55000" endA="50" endPos="85000" dir="5400000" sy="-100000" algn="bl" rotWithShape="0"/>
                </a:effectLst>
              </a:rPr>
              <a:t>Спасибо за внимание……</a:t>
            </a:r>
            <a:br>
              <a:rPr lang="ru-RU" dirty="0" smtClean="0">
                <a:gradFill flip="none" rotWithShape="1">
                  <a:gsLst>
                    <a:gs pos="0">
                      <a:srgbClr val="FFF200"/>
                    </a:gs>
                    <a:gs pos="45000">
                      <a:srgbClr val="FF7A00"/>
                    </a:gs>
                    <a:gs pos="70000">
                      <a:srgbClr val="FF0300"/>
                    </a:gs>
                    <a:gs pos="100000">
                      <a:srgbClr val="4D0808"/>
                    </a:gs>
                  </a:gsLst>
                  <a:lin ang="16200000" scaled="1"/>
                  <a:tileRect/>
                </a:gradFill>
                <a:effectLst>
                  <a:reflection blurRad="6350" stA="55000" endA="50" endPos="85000" dir="5400000" sy="-100000" algn="bl" rotWithShape="0"/>
                </a:effectLst>
              </a:rPr>
            </a:br>
            <a:endParaRPr lang="ru-RU" dirty="0">
              <a:gradFill flip="none" rotWithShape="1">
                <a:gsLst>
                  <a:gs pos="0">
                    <a:srgbClr val="FFF200"/>
                  </a:gs>
                  <a:gs pos="45000">
                    <a:srgbClr val="FF7A00"/>
                  </a:gs>
                  <a:gs pos="70000">
                    <a:srgbClr val="FF0300"/>
                  </a:gs>
                  <a:gs pos="100000">
                    <a:srgbClr val="4D0808"/>
                  </a:gs>
                </a:gsLst>
                <a:lin ang="16200000" scaled="1"/>
                <a:tileRect/>
              </a:gradFill>
              <a:effectLst>
                <a:reflection blurRad="6350" stA="55000" endA="50" endPos="85000" dir="5400000" sy="-100000" algn="bl" rotWithShape="0"/>
              </a:effectLst>
            </a:endParaRPr>
          </a:p>
        </p:txBody>
      </p:sp>
      <p:sp>
        <p:nvSpPr>
          <p:cNvPr id="9" name="Текст 8"/>
          <p:cNvSpPr>
            <a:spLocks noGrp="1"/>
          </p:cNvSpPr>
          <p:nvPr>
            <p:ph type="body" idx="1"/>
          </p:nvPr>
        </p:nvSpPr>
        <p:spPr>
          <a:xfrm>
            <a:off x="714348" y="5000636"/>
            <a:ext cx="7772400" cy="1500187"/>
          </a:xfrm>
        </p:spPr>
        <p:txBody>
          <a:bodyPr/>
          <a:lstStyle/>
          <a:p>
            <a:r>
              <a:rPr lang="ru-RU" dirty="0" smtClean="0">
                <a:gradFill flip="none" rotWithShape="1">
                  <a:gsLst>
                    <a:gs pos="0">
                      <a:srgbClr val="FFF200"/>
                    </a:gs>
                    <a:gs pos="45000">
                      <a:srgbClr val="FF3300"/>
                    </a:gs>
                    <a:gs pos="70000">
                      <a:srgbClr val="FF0300"/>
                    </a:gs>
                    <a:gs pos="100000">
                      <a:srgbClr val="4D0808"/>
                    </a:gs>
                  </a:gsLst>
                  <a:lin ang="5400000" scaled="1"/>
                  <a:tileRect/>
                </a:gradFill>
                <a:effectLst>
                  <a:reflection blurRad="6350" stA="55000" endA="50" endPos="85000" dir="5400000" sy="-100000" algn="bl" rotWithShape="0"/>
                </a:effectLst>
              </a:rPr>
              <a:t>Презентацию выполнила ученица 11 класса Силаева Татьяна        2012</a:t>
            </a:r>
            <a:endParaRPr lang="ru-RU" dirty="0">
              <a:gradFill flip="none" rotWithShape="1">
                <a:gsLst>
                  <a:gs pos="0">
                    <a:srgbClr val="FFF200"/>
                  </a:gs>
                  <a:gs pos="45000">
                    <a:srgbClr val="FF3300"/>
                  </a:gs>
                  <a:gs pos="70000">
                    <a:srgbClr val="FF0300"/>
                  </a:gs>
                  <a:gs pos="100000">
                    <a:srgbClr val="4D0808"/>
                  </a:gs>
                </a:gsLst>
                <a:lin ang="5400000" scaled="1"/>
                <a:tileRect/>
              </a:gradFill>
              <a:effectLst>
                <a:reflection blurRad="6350" stA="55000" endA="50" endPos="85000" dir="5400000" sy="-100000" algn="bl" rotWithShape="0"/>
              </a:effectLst>
            </a:endParaRPr>
          </a:p>
        </p:txBody>
      </p:sp>
      <p:pic>
        <p:nvPicPr>
          <p:cNvPr id="4" name="03 - Эхо войны.mp3">
            <a:hlinkClick r:id="" action="ppaction://media"/>
          </p:cNvPr>
          <p:cNvPicPr>
            <a:picLocks noRot="1" noChangeAspect="1"/>
          </p:cNvPicPr>
          <p:nvPr>
            <a:audioFile r:link="rId1"/>
          </p:nvPr>
        </p:nvPicPr>
        <p:blipFill>
          <a:blip r:embed="rId3" cstate="print"/>
          <a:stretch>
            <a:fillRect/>
          </a:stretch>
        </p:blipFill>
        <p:spPr>
          <a:xfrm>
            <a:off x="8643966" y="6215082"/>
            <a:ext cx="304800" cy="3048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781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gradFill flip="none" rotWithShape="1">
                  <a:gsLst>
                    <a:gs pos="0">
                      <a:srgbClr val="FFF200"/>
                    </a:gs>
                    <a:gs pos="45000">
                      <a:srgbClr val="FFFF00"/>
                    </a:gs>
                    <a:gs pos="70000">
                      <a:srgbClr val="FF0300"/>
                    </a:gs>
                    <a:gs pos="100000">
                      <a:srgbClr val="4D0808"/>
                    </a:gs>
                  </a:gsLst>
                  <a:lin ang="16200000" scaled="1"/>
                  <a:tileRect/>
                </a:gradFill>
                <a:effectLst>
                  <a:glow rad="228600">
                    <a:schemeClr val="accent3">
                      <a:satMod val="175000"/>
                      <a:alpha val="40000"/>
                    </a:schemeClr>
                  </a:glow>
                  <a:reflection blurRad="6350" stA="60000" endA="900" endPos="60000" dist="29997" dir="5400000" sy="-100000" algn="bl" rotWithShape="0"/>
                </a:effectLst>
              </a:rPr>
              <a:t>Концентрационные лагеря нацистской Германии</a:t>
            </a:r>
            <a:endParaRPr lang="ru-RU" dirty="0">
              <a:gradFill flip="none" rotWithShape="1">
                <a:gsLst>
                  <a:gs pos="0">
                    <a:srgbClr val="FFF200"/>
                  </a:gs>
                  <a:gs pos="45000">
                    <a:srgbClr val="FFFF00"/>
                  </a:gs>
                  <a:gs pos="70000">
                    <a:srgbClr val="FF0300"/>
                  </a:gs>
                  <a:gs pos="100000">
                    <a:srgbClr val="4D0808"/>
                  </a:gs>
                </a:gsLst>
                <a:lin ang="16200000" scaled="1"/>
                <a:tileRect/>
              </a:gradFill>
              <a:effectLst>
                <a:glow rad="228600">
                  <a:schemeClr val="accent3">
                    <a:satMod val="175000"/>
                    <a:alpha val="40000"/>
                  </a:schemeClr>
                </a:glow>
                <a:reflection blurRad="6350" stA="60000" endA="900" endPos="60000" dist="29997" dir="5400000" sy="-100000" algn="bl" rotWithShape="0"/>
              </a:effectLst>
            </a:endParaRPr>
          </a:p>
        </p:txBody>
      </p:sp>
      <p:sp>
        <p:nvSpPr>
          <p:cNvPr id="3" name="Текст 2"/>
          <p:cNvSpPr>
            <a:spLocks noGrp="1"/>
          </p:cNvSpPr>
          <p:nvPr>
            <p:ph type="body" idx="1"/>
          </p:nvPr>
        </p:nvSpPr>
        <p:spPr>
          <a:xfrm>
            <a:off x="214282" y="1535112"/>
            <a:ext cx="4357718" cy="2608268"/>
          </a:xfrm>
        </p:spPr>
        <p:txBody>
          <a:bodyPr>
            <a:normAutofit fontScale="62500" lnSpcReduction="20000"/>
          </a:bodyPr>
          <a:lstStyle/>
          <a:p>
            <a:r>
              <a:rPr lang="ru-RU" dirty="0" smtClean="0">
                <a:solidFill>
                  <a:srgbClr val="FF0000"/>
                </a:solidFill>
              </a:rPr>
              <a:t>Первый концентрационный лагерь для политических заключенных (коммунистов и социал-демократов) в Германии был создан почти сразу после прихода к власти Гитлера, в 1933 г. Он располагался на окраине городка Дахау (близ Мюнхена). </a:t>
            </a:r>
          </a:p>
          <a:p>
            <a:r>
              <a:rPr lang="ru-RU" dirty="0" smtClean="0">
                <a:solidFill>
                  <a:srgbClr val="FF0000"/>
                </a:solidFill>
              </a:rPr>
              <a:t>В 1936 г. около Берлина был создан концентрационный лагерь Заксенхаузен</a:t>
            </a:r>
          </a:p>
          <a:p>
            <a:r>
              <a:rPr lang="ru-RU" dirty="0" smtClean="0">
                <a:solidFill>
                  <a:srgbClr val="FF0000"/>
                </a:solidFill>
              </a:rPr>
              <a:t>В 1937 г. неподалеку от Веймара был построен концлагерь Бухенвальд. Концлагерь Бухенвальд всемирно известен надписью над входом «</a:t>
            </a:r>
            <a:r>
              <a:rPr lang="ru-RU" dirty="0" err="1" smtClean="0">
                <a:solidFill>
                  <a:srgbClr val="FF0000"/>
                </a:solidFill>
              </a:rPr>
              <a:t>Jedem</a:t>
            </a:r>
            <a:r>
              <a:rPr lang="ru-RU" dirty="0" smtClean="0">
                <a:solidFill>
                  <a:srgbClr val="FF0000"/>
                </a:solidFill>
              </a:rPr>
              <a:t> </a:t>
            </a:r>
            <a:r>
              <a:rPr lang="ru-RU" dirty="0" err="1" smtClean="0">
                <a:solidFill>
                  <a:srgbClr val="FF0000"/>
                </a:solidFill>
              </a:rPr>
              <a:t>das</a:t>
            </a:r>
            <a:r>
              <a:rPr lang="ru-RU" dirty="0" smtClean="0">
                <a:solidFill>
                  <a:srgbClr val="FF0000"/>
                </a:solidFill>
              </a:rPr>
              <a:t> </a:t>
            </a:r>
            <a:r>
              <a:rPr lang="ru-RU" dirty="0" err="1" smtClean="0">
                <a:solidFill>
                  <a:srgbClr val="FF0000"/>
                </a:solidFill>
              </a:rPr>
              <a:t>Seine</a:t>
            </a:r>
            <a:r>
              <a:rPr lang="ru-RU" dirty="0" smtClean="0">
                <a:solidFill>
                  <a:srgbClr val="FF0000"/>
                </a:solidFill>
              </a:rPr>
              <a:t>» (каждому свое).</a:t>
            </a:r>
          </a:p>
          <a:p>
            <a:endParaRPr lang="ru-RU" dirty="0" smtClean="0"/>
          </a:p>
          <a:p>
            <a:endParaRPr lang="ru-RU" dirty="0"/>
          </a:p>
        </p:txBody>
      </p:sp>
      <p:sp>
        <p:nvSpPr>
          <p:cNvPr id="5" name="Текст 4"/>
          <p:cNvSpPr>
            <a:spLocks noGrp="1"/>
          </p:cNvSpPr>
          <p:nvPr>
            <p:ph type="body" sz="quarter" idx="3"/>
          </p:nvPr>
        </p:nvSpPr>
        <p:spPr>
          <a:xfrm>
            <a:off x="4572000" y="1857364"/>
            <a:ext cx="4041775" cy="639762"/>
          </a:xfrm>
        </p:spPr>
        <p:txBody>
          <a:bodyPr>
            <a:normAutofit fontScale="85000" lnSpcReduction="20000"/>
          </a:bodyPr>
          <a:lstStyle/>
          <a:p>
            <a:r>
              <a:rPr lang="ru-RU" dirty="0" smtClean="0">
                <a:solidFill>
                  <a:srgbClr val="FF0000"/>
                </a:solidFill>
              </a:rPr>
              <a:t>оценка количества уничтоженных людей — </a:t>
            </a:r>
            <a:r>
              <a:rPr lang="ru-RU" dirty="0" smtClean="0">
                <a:gradFill flip="none" rotWithShape="1">
                  <a:gsLst>
                    <a:gs pos="0">
                      <a:srgbClr val="FFF200"/>
                    </a:gs>
                    <a:gs pos="45000">
                      <a:srgbClr val="FFFF00"/>
                    </a:gs>
                    <a:gs pos="70000">
                      <a:srgbClr val="FF0300"/>
                    </a:gs>
                    <a:gs pos="100000">
                      <a:srgbClr val="4D0808"/>
                    </a:gs>
                  </a:gsLst>
                  <a:lin ang="16200000" scaled="1"/>
                  <a:tileRect/>
                </a:gradFill>
              </a:rPr>
              <a:t>6 миллионов</a:t>
            </a:r>
            <a:endParaRPr lang="ru-RU" dirty="0">
              <a:gradFill flip="none" rotWithShape="1">
                <a:gsLst>
                  <a:gs pos="0">
                    <a:srgbClr val="FFF200"/>
                  </a:gs>
                  <a:gs pos="45000">
                    <a:srgbClr val="FFFF00"/>
                  </a:gs>
                  <a:gs pos="70000">
                    <a:srgbClr val="FF0300"/>
                  </a:gs>
                  <a:gs pos="100000">
                    <a:srgbClr val="4D0808"/>
                  </a:gs>
                </a:gsLst>
                <a:lin ang="16200000" scaled="1"/>
                <a:tileRect/>
              </a:gradFill>
            </a:endParaRPr>
          </a:p>
        </p:txBody>
      </p:sp>
      <p:pic>
        <p:nvPicPr>
          <p:cNvPr id="7" name="Содержимое 6" descr="http://upload.wikimedia.org/wikipedia/commons/thumb/d/d6/Konzentrazionslager.png/222px-Konzentrazionslager.png">
            <a:hlinkClick r:id="rId2"/>
          </p:cNvPr>
          <p:cNvPicPr>
            <a:picLocks noGrp="1"/>
          </p:cNvPicPr>
          <p:nvPr>
            <p:ph sz="half" idx="2"/>
          </p:nvPr>
        </p:nvPicPr>
        <p:blipFill>
          <a:blip r:embed="rId3" cstate="print"/>
          <a:srcRect/>
          <a:stretch>
            <a:fillRect/>
          </a:stretch>
        </p:blipFill>
        <p:spPr bwMode="auto">
          <a:xfrm>
            <a:off x="500034" y="4000504"/>
            <a:ext cx="2786082" cy="24812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Содержимое 7" descr="http://upload.wikimedia.org/wikipedia/commons/thumb/d/dc/Buchenwald_Slave_Laborers_Liberation.jpg/222px-Buchenwald_Slave_Laborers_Liberation.jpg">
            <a:hlinkClick r:id="rId4"/>
          </p:cNvPr>
          <p:cNvPicPr>
            <a:picLocks noGrp="1"/>
          </p:cNvPicPr>
          <p:nvPr>
            <p:ph sz="quarter" idx="4"/>
          </p:nvPr>
        </p:nvPicPr>
        <p:blipFill>
          <a:blip r:embed="rId5" cstate="print"/>
          <a:srcRect/>
          <a:stretch>
            <a:fillRect/>
          </a:stretch>
        </p:blipFill>
        <p:spPr bwMode="auto">
          <a:xfrm>
            <a:off x="4714876" y="2571744"/>
            <a:ext cx="3568420" cy="34409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5">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74638"/>
            <a:ext cx="7400948" cy="225404"/>
          </a:xfrm>
        </p:spPr>
        <p:txBody>
          <a:bodyPr>
            <a:normAutofit fontScale="90000"/>
          </a:bodyPr>
          <a:lstStyle/>
          <a:p>
            <a:endParaRPr lang="ru-RU" dirty="0"/>
          </a:p>
        </p:txBody>
      </p:sp>
      <p:sp>
        <p:nvSpPr>
          <p:cNvPr id="3" name="Текст 2"/>
          <p:cNvSpPr>
            <a:spLocks noGrp="1"/>
          </p:cNvSpPr>
          <p:nvPr>
            <p:ph type="body" idx="1"/>
          </p:nvPr>
        </p:nvSpPr>
        <p:spPr>
          <a:xfrm>
            <a:off x="428595" y="571480"/>
            <a:ext cx="4684717" cy="6241896"/>
          </a:xfrm>
        </p:spPr>
        <p:txBody>
          <a:bodyPr>
            <a:normAutofit lnSpcReduction="10000"/>
          </a:bodyPr>
          <a:lstStyle/>
          <a:p>
            <a:r>
              <a:rPr lang="ru-RU" dirty="0" smtClean="0">
                <a:solidFill>
                  <a:srgbClr val="FF0000"/>
                </a:solidFill>
                <a:effectLst>
                  <a:reflection blurRad="6350" stA="55000" endA="300" endPos="45500" dir="5400000" sy="-100000" algn="bl" rotWithShape="0"/>
                </a:effectLst>
              </a:rPr>
              <a:t>В 1938 г. после «Хрустальной ночи» в концентрационные лагеря начали направлять немецких евреев только в связи с их национальностью.</a:t>
            </a:r>
          </a:p>
          <a:p>
            <a:r>
              <a:rPr lang="ru-RU" dirty="0" smtClean="0">
                <a:solidFill>
                  <a:srgbClr val="FF0000"/>
                </a:solidFill>
                <a:effectLst>
                  <a:reflection blurRad="6350" stA="55000" endA="300" endPos="45500" dir="5400000" sy="-100000" algn="bl" rotWithShape="0"/>
                </a:effectLst>
              </a:rPr>
              <a:t>По приказу Генриха </a:t>
            </a:r>
            <a:r>
              <a:rPr lang="ru-RU" dirty="0" err="1" smtClean="0">
                <a:solidFill>
                  <a:srgbClr val="FF0000"/>
                </a:solidFill>
                <a:effectLst>
                  <a:reflection blurRad="6350" stA="55000" endA="300" endPos="45500" dir="5400000" sy="-100000" algn="bl" rotWithShape="0"/>
                </a:effectLst>
              </a:rPr>
              <a:t>Гиммлера</a:t>
            </a:r>
            <a:r>
              <a:rPr lang="ru-RU" dirty="0" smtClean="0">
                <a:solidFill>
                  <a:srgbClr val="FF0000"/>
                </a:solidFill>
                <a:effectLst>
                  <a:reflection blurRad="6350" stA="55000" endA="300" endPos="45500" dir="5400000" sy="-100000" algn="bl" rotWithShape="0"/>
                </a:effectLst>
              </a:rPr>
              <a:t> от 27 апреля 1940 года в оккупированной Польше был создан концлагерь Освенцим. 14 июня 1940 г. сюда привезли первый эшелон — 728 поляков.</a:t>
            </a:r>
          </a:p>
          <a:p>
            <a:r>
              <a:rPr lang="ru-RU" dirty="0" smtClean="0">
                <a:solidFill>
                  <a:srgbClr val="FF0000"/>
                </a:solidFill>
                <a:effectLst>
                  <a:reflection blurRad="6350" stA="55000" endA="300" endPos="45500" dir="5400000" sy="-100000" algn="bl" rotWithShape="0"/>
                </a:effectLst>
              </a:rPr>
              <a:t>На территории Польши, Чехии, Латвии и других восточноевропейских стран существовали также лагеря Майданек, Саласпилс и многие другие.</a:t>
            </a:r>
          </a:p>
          <a:p>
            <a:endParaRPr lang="ru-RU" dirty="0">
              <a:solidFill>
                <a:srgbClr val="FF0000"/>
              </a:solidFill>
            </a:endParaRPr>
          </a:p>
        </p:txBody>
      </p:sp>
      <p:sp>
        <p:nvSpPr>
          <p:cNvPr id="4" name="Содержимое 3"/>
          <p:cNvSpPr>
            <a:spLocks noGrp="1"/>
          </p:cNvSpPr>
          <p:nvPr>
            <p:ph sz="half" idx="2"/>
          </p:nvPr>
        </p:nvSpPr>
        <p:spPr>
          <a:xfrm>
            <a:off x="428596" y="357166"/>
            <a:ext cx="8358246" cy="1460543"/>
          </a:xfrm>
        </p:spPr>
        <p:txBody>
          <a:bodyPr>
            <a:normAutofit/>
          </a:bodyPr>
          <a:lstStyle/>
          <a:p>
            <a:endParaRPr lang="ru-RU" dirty="0"/>
          </a:p>
        </p:txBody>
      </p:sp>
      <p:sp>
        <p:nvSpPr>
          <p:cNvPr id="5" name="Текст 4"/>
          <p:cNvSpPr>
            <a:spLocks noGrp="1"/>
          </p:cNvSpPr>
          <p:nvPr>
            <p:ph type="body" sz="quarter" idx="3"/>
          </p:nvPr>
        </p:nvSpPr>
        <p:spPr>
          <a:xfrm>
            <a:off x="714348" y="0"/>
            <a:ext cx="4398965" cy="6858000"/>
          </a:xfrm>
        </p:spPr>
        <p:txBody>
          <a:bodyPr>
            <a:normAutofit/>
          </a:bodyPr>
          <a:lstStyle/>
          <a:p>
            <a:endParaRPr lang="ru-RU" dirty="0"/>
          </a:p>
        </p:txBody>
      </p:sp>
      <p:sp>
        <p:nvSpPr>
          <p:cNvPr id="6" name="Содержимое 5"/>
          <p:cNvSpPr>
            <a:spLocks noGrp="1"/>
          </p:cNvSpPr>
          <p:nvPr>
            <p:ph sz="quarter" idx="4"/>
          </p:nvPr>
        </p:nvSpPr>
        <p:spPr>
          <a:xfrm>
            <a:off x="4645025" y="2174875"/>
            <a:ext cx="1784363" cy="1682753"/>
          </a:xfrm>
        </p:spPr>
        <p:txBody>
          <a:bodyPr/>
          <a:lstStyle/>
          <a:p>
            <a:endParaRPr lang="ru-RU" dirty="0"/>
          </a:p>
        </p:txBody>
      </p:sp>
      <p:pic>
        <p:nvPicPr>
          <p:cNvPr id="7" name="Рисунок 6" descr="http://upload.wikimedia.org/wikipedia/commons/thumb/3/32/Stamp_Russia_1995_Konclager.jpg/300px-Stamp_Russia_1995_Konclager.jpg"/>
          <p:cNvPicPr/>
          <p:nvPr/>
        </p:nvPicPr>
        <p:blipFill>
          <a:blip r:embed="rId2" cstate="print"/>
          <a:srcRect/>
          <a:stretch>
            <a:fillRect/>
          </a:stretch>
        </p:blipFill>
        <p:spPr bwMode="auto">
          <a:xfrm>
            <a:off x="5286380" y="2000240"/>
            <a:ext cx="3500462" cy="2857496"/>
          </a:xfrm>
          <a:prstGeom prst="rect">
            <a:avLst/>
          </a:prstGeom>
          <a:noFill/>
          <a:ln w="9525">
            <a:noFill/>
            <a:miter lim="800000"/>
            <a:headEnd/>
            <a:tailEnd/>
          </a:ln>
          <a:effectLst>
            <a:reflection blurRad="6350" stA="50000" endA="300" endPos="5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par>
                                <p:cTn id="19" presetID="3" presetClass="exit" presetSubtype="10" fill="hold" grpId="1" nodeType="withEffect">
                                  <p:stCondLst>
                                    <p:cond delay="0"/>
                                  </p:stCondLst>
                                  <p:childTnLst>
                                    <p:animEffect transition="out" filter="blinds(horizontal)">
                                      <p:cBhvr>
                                        <p:cTn id="20" dur="500"/>
                                        <p:tgtEl>
                                          <p:spTgt spid="3">
                                            <p:txEl>
                                              <p:pRg st="1" end="1"/>
                                            </p:txEl>
                                          </p:spTgt>
                                        </p:tgtEl>
                                      </p:cBhvr>
                                    </p:animEffect>
                                    <p:set>
                                      <p:cBhvr>
                                        <p:cTn id="21" dur="1" fill="hold">
                                          <p:stCondLst>
                                            <p:cond delay="499"/>
                                          </p:stCondLst>
                                        </p:cTn>
                                        <p:tgtEl>
                                          <p:spTgt spid="3">
                                            <p:txEl>
                                              <p:pRg st="1" end="1"/>
                                            </p:txEl>
                                          </p:spTgt>
                                        </p:tgtEl>
                                        <p:attrNameLst>
                                          <p:attrName>style.visibility</p:attrName>
                                        </p:attrNameLst>
                                      </p:cBhvr>
                                      <p:to>
                                        <p:strVal val="hidden"/>
                                      </p:to>
                                    </p:set>
                                  </p:childTnLst>
                                </p:cTn>
                              </p:par>
                              <p:par>
                                <p:cTn id="22" presetID="3" presetClass="exit" presetSubtype="10" fill="hold" grpId="1" nodeType="withEffect">
                                  <p:stCondLst>
                                    <p:cond delay="0"/>
                                  </p:stCondLst>
                                  <p:childTnLst>
                                    <p:animEffect transition="out" filter="blinds(horizontal)">
                                      <p:cBhvr>
                                        <p:cTn id="23" dur="500"/>
                                        <p:tgtEl>
                                          <p:spTgt spid="3">
                                            <p:txEl>
                                              <p:pRg st="2" end="2"/>
                                            </p:txEl>
                                          </p:spTgt>
                                        </p:tgtEl>
                                      </p:cBhvr>
                                    </p:animEffect>
                                    <p:set>
                                      <p:cBhvr>
                                        <p:cTn id="2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428596" y="428604"/>
            <a:ext cx="8293690" cy="1488228"/>
          </a:xfrm>
        </p:spPr>
        <p:txBody>
          <a:bodyPr>
            <a:normAutofit fontScale="77500" lnSpcReduction="20000"/>
          </a:bodyPr>
          <a:lstStyle/>
          <a:p>
            <a:r>
              <a:rPr lang="ru-RU" dirty="0" smtClean="0">
                <a:solidFill>
                  <a:srgbClr val="FF0000"/>
                </a:solidFill>
                <a:effectLst>
                  <a:reflection blurRad="6350" stA="55000" endA="300" endPos="45500" dir="5400000" sy="-100000" algn="bl" rotWithShape="0"/>
                </a:effectLst>
              </a:rPr>
              <a:t>Официально признаны Правительством ФРГ следующие концентрационные лагеря (1939—1945 гг.). Естественно что на самом деле концентрационных лагерей было намного больше, всего около 14 тысяч. Одним из самых известных концентрационных лагерей, который не признан немецким правительством, является концентрационный лагерь </a:t>
            </a:r>
            <a:r>
              <a:rPr lang="ru-RU" u="sng" dirty="0" err="1" smtClean="0">
                <a:solidFill>
                  <a:srgbClr val="FF0000"/>
                </a:solidFill>
                <a:effectLst>
                  <a:reflection blurRad="6350" stA="55000" endA="300" endPos="45500" dir="5400000" sy="-100000" algn="bl" rotWithShape="0"/>
                </a:effectLst>
              </a:rPr>
              <a:t>Дора</a:t>
            </a:r>
            <a:r>
              <a:rPr lang="ru-RU" dirty="0" smtClean="0">
                <a:solidFill>
                  <a:srgbClr val="FF0000"/>
                </a:solidFill>
                <a:effectLst>
                  <a:reflection blurRad="6350" stA="55000" endA="300" endPos="45500" dir="5400000" sy="-100000" algn="bl" rotWithShape="0"/>
                </a:effectLst>
              </a:rPr>
              <a:t>.</a:t>
            </a:r>
          </a:p>
          <a:p>
            <a:endParaRPr lang="ru-RU" dirty="0"/>
          </a:p>
        </p:txBody>
      </p:sp>
      <p:sp>
        <p:nvSpPr>
          <p:cNvPr id="4" name="Содержимое 3"/>
          <p:cNvSpPr>
            <a:spLocks noGrp="1"/>
          </p:cNvSpPr>
          <p:nvPr>
            <p:ph sz="half" idx="2"/>
          </p:nvPr>
        </p:nvSpPr>
        <p:spPr>
          <a:xfrm>
            <a:off x="479978" y="3463189"/>
            <a:ext cx="3155918" cy="3859371"/>
          </a:xfrm>
        </p:spPr>
        <p:txBody>
          <a:bodyPr>
            <a:normAutofit fontScale="70000" lnSpcReduction="20000"/>
          </a:bodyPr>
          <a:lstStyle/>
          <a:p>
            <a:pPr lvl="0"/>
            <a:r>
              <a:rPr lang="ru-RU" u="sng" dirty="0" err="1" smtClean="0">
                <a:solidFill>
                  <a:srgbClr val="FF0000"/>
                </a:solidFill>
              </a:rPr>
              <a:t>Арбайтсдорф</a:t>
            </a:r>
            <a:r>
              <a:rPr lang="ru-RU" dirty="0" smtClean="0">
                <a:solidFill>
                  <a:srgbClr val="FF0000"/>
                </a:solidFill>
              </a:rPr>
              <a:t> (Германия)</a:t>
            </a:r>
          </a:p>
          <a:p>
            <a:pPr lvl="0"/>
            <a:r>
              <a:rPr lang="ru-RU" u="sng" dirty="0" err="1" smtClean="0">
                <a:solidFill>
                  <a:srgbClr val="FF0000"/>
                </a:solidFill>
              </a:rPr>
              <a:t>Аушвиц</a:t>
            </a:r>
            <a:r>
              <a:rPr lang="ru-RU" u="sng" dirty="0" smtClean="0">
                <a:solidFill>
                  <a:srgbClr val="FF0000"/>
                </a:solidFill>
              </a:rPr>
              <a:t>/Освенцим/</a:t>
            </a:r>
            <a:r>
              <a:rPr lang="ru-RU" u="sng" dirty="0" err="1" smtClean="0">
                <a:solidFill>
                  <a:srgbClr val="FF0000"/>
                </a:solidFill>
              </a:rPr>
              <a:t>Биркенау</a:t>
            </a:r>
            <a:r>
              <a:rPr lang="ru-RU" dirty="0" smtClean="0">
                <a:solidFill>
                  <a:srgbClr val="FF0000"/>
                </a:solidFill>
              </a:rPr>
              <a:t> (Освенцим, Польша)</a:t>
            </a:r>
          </a:p>
          <a:p>
            <a:pPr lvl="0"/>
            <a:r>
              <a:rPr lang="ru-RU" u="sng" dirty="0" err="1" smtClean="0">
                <a:solidFill>
                  <a:srgbClr val="FF0000"/>
                </a:solidFill>
              </a:rPr>
              <a:t>Берген-Бельзен</a:t>
            </a:r>
            <a:r>
              <a:rPr lang="ru-RU" dirty="0" smtClean="0">
                <a:solidFill>
                  <a:srgbClr val="FF0000"/>
                </a:solidFill>
              </a:rPr>
              <a:t> (Германия)</a:t>
            </a:r>
          </a:p>
          <a:p>
            <a:pPr lvl="0"/>
            <a:r>
              <a:rPr lang="ru-RU" u="sng" dirty="0" smtClean="0">
                <a:solidFill>
                  <a:srgbClr val="FF0000"/>
                </a:solidFill>
              </a:rPr>
              <a:t>Бухенвальд</a:t>
            </a:r>
            <a:r>
              <a:rPr lang="ru-RU" dirty="0" smtClean="0">
                <a:solidFill>
                  <a:srgbClr val="FF0000"/>
                </a:solidFill>
              </a:rPr>
              <a:t> (Германия)</a:t>
            </a:r>
          </a:p>
          <a:p>
            <a:pPr lvl="0"/>
            <a:r>
              <a:rPr lang="ru-RU" u="sng" dirty="0" smtClean="0">
                <a:solidFill>
                  <a:srgbClr val="FF0000"/>
                </a:solidFill>
              </a:rPr>
              <a:t>Варшава</a:t>
            </a:r>
            <a:r>
              <a:rPr lang="ru-RU" dirty="0" smtClean="0">
                <a:solidFill>
                  <a:srgbClr val="FF0000"/>
                </a:solidFill>
              </a:rPr>
              <a:t> (Польша)</a:t>
            </a:r>
          </a:p>
          <a:p>
            <a:pPr lvl="0"/>
            <a:r>
              <a:rPr lang="ru-RU" u="sng" dirty="0" err="1" smtClean="0">
                <a:solidFill>
                  <a:srgbClr val="FF0000"/>
                </a:solidFill>
              </a:rPr>
              <a:t>Герцогенбуш</a:t>
            </a:r>
            <a:r>
              <a:rPr lang="ru-RU" dirty="0" smtClean="0">
                <a:solidFill>
                  <a:srgbClr val="FF0000"/>
                </a:solidFill>
              </a:rPr>
              <a:t> (Нидерланды)</a:t>
            </a:r>
          </a:p>
          <a:p>
            <a:pPr lvl="0"/>
            <a:r>
              <a:rPr lang="ru-RU" u="sng" dirty="0" smtClean="0">
                <a:solidFill>
                  <a:srgbClr val="FF0000"/>
                </a:solidFill>
              </a:rPr>
              <a:t>Гросс-Розен</a:t>
            </a:r>
            <a:r>
              <a:rPr lang="ru-RU" dirty="0" smtClean="0">
                <a:solidFill>
                  <a:srgbClr val="FF0000"/>
                </a:solidFill>
              </a:rPr>
              <a:t> (Германия)</a:t>
            </a:r>
          </a:p>
          <a:p>
            <a:pPr lvl="0"/>
            <a:r>
              <a:rPr lang="ru-RU" u="sng" dirty="0" smtClean="0">
                <a:solidFill>
                  <a:srgbClr val="FF0000"/>
                </a:solidFill>
              </a:rPr>
              <a:t>Дахау</a:t>
            </a:r>
            <a:r>
              <a:rPr lang="ru-RU" dirty="0" smtClean="0">
                <a:solidFill>
                  <a:srgbClr val="FF0000"/>
                </a:solidFill>
              </a:rPr>
              <a:t> (Германия)</a:t>
            </a:r>
          </a:p>
          <a:p>
            <a:pPr lvl="0"/>
            <a:r>
              <a:rPr lang="ru-RU" u="sng" dirty="0" err="1" smtClean="0">
                <a:solidFill>
                  <a:srgbClr val="FF0000"/>
                </a:solidFill>
              </a:rPr>
              <a:t>Кауен</a:t>
            </a:r>
            <a:r>
              <a:rPr lang="ru-RU" dirty="0" smtClean="0">
                <a:solidFill>
                  <a:srgbClr val="FF0000"/>
                </a:solidFill>
              </a:rPr>
              <a:t> (Каунас, Литва)</a:t>
            </a:r>
          </a:p>
          <a:p>
            <a:pPr lvl="0"/>
            <a:r>
              <a:rPr lang="ru-RU" u="sng" dirty="0" err="1" smtClean="0">
                <a:solidFill>
                  <a:srgbClr val="FF0000"/>
                </a:solidFill>
              </a:rPr>
              <a:t>Плашув</a:t>
            </a:r>
            <a:r>
              <a:rPr lang="ru-RU" dirty="0" smtClean="0">
                <a:solidFill>
                  <a:srgbClr val="FF0000"/>
                </a:solidFill>
              </a:rPr>
              <a:t> (Краков, Польша)</a:t>
            </a:r>
          </a:p>
          <a:p>
            <a:pPr lvl="0"/>
            <a:r>
              <a:rPr lang="ru-RU" u="sng" dirty="0" smtClean="0">
                <a:solidFill>
                  <a:srgbClr val="FF0000"/>
                </a:solidFill>
              </a:rPr>
              <a:t>Заксенхаузен</a:t>
            </a:r>
            <a:r>
              <a:rPr lang="ru-RU" dirty="0" smtClean="0">
                <a:solidFill>
                  <a:srgbClr val="FF0000"/>
                </a:solidFill>
              </a:rPr>
              <a:t> (Германия)</a:t>
            </a:r>
          </a:p>
          <a:p>
            <a:endParaRPr lang="ru-RU" dirty="0"/>
          </a:p>
        </p:txBody>
      </p:sp>
      <p:sp>
        <p:nvSpPr>
          <p:cNvPr id="5" name="Текст 4"/>
          <p:cNvSpPr>
            <a:spLocks noGrp="1"/>
          </p:cNvSpPr>
          <p:nvPr>
            <p:ph type="body" sz="quarter" idx="3"/>
          </p:nvPr>
        </p:nvSpPr>
        <p:spPr>
          <a:xfrm>
            <a:off x="479978" y="2132856"/>
            <a:ext cx="8242308" cy="1435298"/>
          </a:xfrm>
        </p:spPr>
        <p:txBody>
          <a:bodyPr>
            <a:normAutofit fontScale="85000" lnSpcReduction="20000"/>
          </a:bodyPr>
          <a:lstStyle/>
          <a:p>
            <a:r>
              <a:rPr lang="ru-RU" dirty="0" smtClean="0">
                <a:solidFill>
                  <a:srgbClr val="FF0000"/>
                </a:solidFill>
                <a:effectLst>
                  <a:reflection blurRad="6350" stA="60000" endA="900" endPos="58000" dir="5400000" sy="-100000" algn="bl" rotWithShape="0"/>
                </a:effectLst>
              </a:rPr>
              <a:t>В 1942 году для </a:t>
            </a:r>
            <a:r>
              <a:rPr lang="ru-RU" u="sng" dirty="0" smtClean="0">
                <a:solidFill>
                  <a:srgbClr val="FF0000"/>
                </a:solidFill>
                <a:effectLst>
                  <a:reflection blurRad="6350" stA="60000" endA="900" endPos="58000" dir="5400000" sy="-100000" algn="bl" rotWithShape="0"/>
                </a:effectLst>
              </a:rPr>
              <a:t>«окончательного решения еврейского вопроса»</a:t>
            </a:r>
            <a:r>
              <a:rPr lang="ru-RU" dirty="0" smtClean="0">
                <a:solidFill>
                  <a:srgbClr val="FF0000"/>
                </a:solidFill>
                <a:effectLst>
                  <a:reflection blurRad="6350" stA="60000" endA="900" endPos="58000" dir="5400000" sy="-100000" algn="bl" rotWithShape="0"/>
                </a:effectLst>
              </a:rPr>
              <a:t> в Польше были созданы </a:t>
            </a:r>
            <a:r>
              <a:rPr lang="ru-RU" dirty="0" smtClean="0">
                <a:solidFill>
                  <a:srgbClr val="FF0000"/>
                </a:solidFill>
                <a:effectLst>
                  <a:reflection blurRad="6350" stA="60000" endA="900" endPos="58000" dir="5400000" sy="-100000" algn="bl" rotWithShape="0"/>
                </a:effectLst>
                <a:hlinkClick r:id="rId2" tooltip="Лагеря смерти"/>
              </a:rPr>
              <a:t>лагеря смерти</a:t>
            </a:r>
            <a:r>
              <a:rPr lang="ru-RU" dirty="0" smtClean="0">
                <a:solidFill>
                  <a:srgbClr val="FF0000"/>
                </a:solidFill>
                <a:effectLst>
                  <a:reflection blurRad="6350" stA="60000" endA="900" endPos="58000" dir="5400000" sy="-100000" algn="bl" rotWithShape="0"/>
                </a:effectLst>
              </a:rPr>
              <a:t>. Массовое уничтожение евреев также производилось в Освенциме и Майданеке.</a:t>
            </a:r>
          </a:p>
          <a:p>
            <a:r>
              <a:rPr lang="ru-RU" u="sng" dirty="0" smtClean="0">
                <a:solidFill>
                  <a:srgbClr val="FF0000"/>
                </a:solidFill>
                <a:effectLst>
                  <a:reflection blurRad="6350" stA="60000" endA="900" endPos="58000" dir="5400000" sy="-100000" algn="bl" rotWithShape="0"/>
                </a:effectLst>
              </a:rPr>
              <a:t>11 апреля</a:t>
            </a:r>
            <a:r>
              <a:rPr lang="ru-RU" dirty="0" smtClean="0">
                <a:solidFill>
                  <a:srgbClr val="FF0000"/>
                </a:solidFill>
                <a:effectLst>
                  <a:reflection blurRad="6350" stA="60000" endA="900" endPos="58000" dir="5400000" sy="-100000" algn="bl" rotWithShape="0"/>
                </a:effectLst>
              </a:rPr>
              <a:t> объявлен </a:t>
            </a:r>
            <a:r>
              <a:rPr lang="ru-RU" u="sng" dirty="0" smtClean="0">
                <a:solidFill>
                  <a:srgbClr val="FF0000"/>
                </a:solidFill>
                <a:effectLst>
                  <a:reflection blurRad="6350" stA="60000" endA="900" endPos="58000" dir="5400000" sy="-100000" algn="bl" rotWithShape="0"/>
                </a:effectLst>
              </a:rPr>
              <a:t>ООН</a:t>
            </a:r>
            <a:r>
              <a:rPr lang="ru-RU" dirty="0" smtClean="0">
                <a:solidFill>
                  <a:srgbClr val="FF0000"/>
                </a:solidFill>
                <a:effectLst>
                  <a:reflection blurRad="6350" stA="60000" endA="900" endPos="58000" dir="5400000" sy="-100000" algn="bl" rotWithShape="0"/>
                </a:effectLst>
              </a:rPr>
              <a:t> </a:t>
            </a:r>
            <a:r>
              <a:rPr lang="ru-RU" u="sng" dirty="0" smtClean="0">
                <a:solidFill>
                  <a:srgbClr val="FF0000"/>
                </a:solidFill>
                <a:effectLst>
                  <a:reflection blurRad="6350" stA="60000" endA="900" endPos="58000" dir="5400000" sy="-100000" algn="bl" rotWithShape="0"/>
                </a:effectLst>
              </a:rPr>
              <a:t>Международным днем освобождения узников нацистских концентрационных лагерей</a:t>
            </a:r>
            <a:r>
              <a:rPr lang="ru-RU" dirty="0" smtClean="0">
                <a:solidFill>
                  <a:srgbClr val="FF0000"/>
                </a:solidFill>
                <a:effectLst>
                  <a:reflection blurRad="6350" stA="60000" endA="900" endPos="58000" dir="5400000" sy="-100000" algn="bl" rotWithShape="0"/>
                </a:effectLst>
              </a:rPr>
              <a:t>.</a:t>
            </a:r>
          </a:p>
          <a:p>
            <a:endParaRPr lang="ru-RU" dirty="0"/>
          </a:p>
        </p:txBody>
      </p:sp>
      <p:sp>
        <p:nvSpPr>
          <p:cNvPr id="6" name="Содержимое 5"/>
          <p:cNvSpPr>
            <a:spLocks noGrp="1"/>
          </p:cNvSpPr>
          <p:nvPr>
            <p:ph sz="quarter" idx="4"/>
          </p:nvPr>
        </p:nvSpPr>
        <p:spPr>
          <a:xfrm>
            <a:off x="5148064" y="3463189"/>
            <a:ext cx="3467298" cy="3312368"/>
          </a:xfrm>
        </p:spPr>
        <p:txBody>
          <a:bodyPr>
            <a:normAutofit fontScale="70000" lnSpcReduction="20000"/>
          </a:bodyPr>
          <a:lstStyle/>
          <a:p>
            <a:pPr lvl="0"/>
            <a:r>
              <a:rPr lang="ru-RU" u="sng" dirty="0" smtClean="0">
                <a:solidFill>
                  <a:srgbClr val="FF0000"/>
                </a:solidFill>
              </a:rPr>
              <a:t>Майданек</a:t>
            </a:r>
            <a:r>
              <a:rPr lang="ru-RU" dirty="0" smtClean="0">
                <a:solidFill>
                  <a:srgbClr val="FF0000"/>
                </a:solidFill>
              </a:rPr>
              <a:t> (Люблин, Польша)</a:t>
            </a:r>
          </a:p>
          <a:p>
            <a:pPr lvl="0"/>
            <a:r>
              <a:rPr lang="ru-RU" u="sng" dirty="0" smtClean="0">
                <a:solidFill>
                  <a:srgbClr val="FF0000"/>
                </a:solidFill>
              </a:rPr>
              <a:t>Маутхаузен</a:t>
            </a:r>
            <a:r>
              <a:rPr lang="ru-RU" dirty="0" smtClean="0">
                <a:solidFill>
                  <a:srgbClr val="FF0000"/>
                </a:solidFill>
              </a:rPr>
              <a:t> (Австрия)</a:t>
            </a:r>
          </a:p>
          <a:p>
            <a:pPr lvl="0"/>
            <a:r>
              <a:rPr lang="ru-RU" u="sng" dirty="0" err="1" smtClean="0">
                <a:solidFill>
                  <a:srgbClr val="FF0000"/>
                </a:solidFill>
              </a:rPr>
              <a:t>Миттельбау-Дора</a:t>
            </a:r>
            <a:r>
              <a:rPr lang="ru-RU" dirty="0" smtClean="0">
                <a:solidFill>
                  <a:srgbClr val="FF0000"/>
                </a:solidFill>
              </a:rPr>
              <a:t> (Германия)</a:t>
            </a:r>
          </a:p>
          <a:p>
            <a:pPr lvl="0"/>
            <a:r>
              <a:rPr lang="ru-RU" u="sng" dirty="0" err="1" smtClean="0">
                <a:solidFill>
                  <a:srgbClr val="FF0000"/>
                </a:solidFill>
              </a:rPr>
              <a:t>Натцвайлер</a:t>
            </a:r>
            <a:r>
              <a:rPr lang="ru-RU" dirty="0" smtClean="0">
                <a:solidFill>
                  <a:srgbClr val="FF0000"/>
                </a:solidFill>
              </a:rPr>
              <a:t> (Франция)</a:t>
            </a:r>
          </a:p>
          <a:p>
            <a:pPr lvl="0"/>
            <a:r>
              <a:rPr lang="ru-RU" u="sng" dirty="0" err="1" smtClean="0">
                <a:solidFill>
                  <a:srgbClr val="FF0000"/>
                </a:solidFill>
              </a:rPr>
              <a:t>Нейенгамме</a:t>
            </a:r>
            <a:r>
              <a:rPr lang="ru-RU" dirty="0" smtClean="0">
                <a:solidFill>
                  <a:srgbClr val="FF0000"/>
                </a:solidFill>
              </a:rPr>
              <a:t> (Германия)</a:t>
            </a:r>
          </a:p>
          <a:p>
            <a:pPr lvl="0"/>
            <a:r>
              <a:rPr lang="ru-RU" u="sng" dirty="0" err="1" smtClean="0">
                <a:solidFill>
                  <a:srgbClr val="FF0000"/>
                </a:solidFill>
              </a:rPr>
              <a:t>Нидерхаген-Вевельсбург</a:t>
            </a:r>
            <a:r>
              <a:rPr lang="ru-RU" dirty="0" smtClean="0">
                <a:solidFill>
                  <a:srgbClr val="FF0000"/>
                </a:solidFill>
              </a:rPr>
              <a:t> (Германия)</a:t>
            </a:r>
          </a:p>
          <a:p>
            <a:pPr lvl="0"/>
            <a:r>
              <a:rPr lang="ru-RU" u="sng" dirty="0" smtClean="0">
                <a:solidFill>
                  <a:srgbClr val="FF0000"/>
                </a:solidFill>
              </a:rPr>
              <a:t>Равенсбрюк</a:t>
            </a:r>
            <a:r>
              <a:rPr lang="ru-RU" dirty="0" smtClean="0">
                <a:solidFill>
                  <a:srgbClr val="FF0000"/>
                </a:solidFill>
              </a:rPr>
              <a:t> (Германия)</a:t>
            </a:r>
          </a:p>
          <a:p>
            <a:pPr lvl="0"/>
            <a:r>
              <a:rPr lang="ru-RU" u="sng" dirty="0" err="1" smtClean="0">
                <a:solidFill>
                  <a:srgbClr val="FF0000"/>
                </a:solidFill>
              </a:rPr>
              <a:t>Рига-Кайзервальд</a:t>
            </a:r>
            <a:r>
              <a:rPr lang="ru-RU" dirty="0" smtClean="0">
                <a:solidFill>
                  <a:srgbClr val="FF0000"/>
                </a:solidFill>
              </a:rPr>
              <a:t> (Латвия)</a:t>
            </a:r>
          </a:p>
          <a:p>
            <a:pPr lvl="0"/>
            <a:r>
              <a:rPr lang="ru-RU" u="sng" dirty="0" err="1" smtClean="0">
                <a:solidFill>
                  <a:srgbClr val="FF0000"/>
                </a:solidFill>
              </a:rPr>
              <a:t>Файфара</a:t>
            </a:r>
            <a:r>
              <a:rPr lang="ru-RU" u="sng" dirty="0" smtClean="0">
                <a:solidFill>
                  <a:srgbClr val="FF0000"/>
                </a:solidFill>
              </a:rPr>
              <a:t>/</a:t>
            </a:r>
            <a:r>
              <a:rPr lang="ru-RU" u="sng" dirty="0" err="1" smtClean="0">
                <a:solidFill>
                  <a:srgbClr val="FF0000"/>
                </a:solidFill>
              </a:rPr>
              <a:t>Вайвара</a:t>
            </a:r>
            <a:r>
              <a:rPr lang="ru-RU" dirty="0" smtClean="0">
                <a:solidFill>
                  <a:srgbClr val="FF0000"/>
                </a:solidFill>
              </a:rPr>
              <a:t> (Эстония)</a:t>
            </a:r>
          </a:p>
          <a:p>
            <a:pPr lvl="0"/>
            <a:r>
              <a:rPr lang="ru-RU" u="sng" dirty="0" err="1" smtClean="0">
                <a:solidFill>
                  <a:srgbClr val="FF0000"/>
                </a:solidFill>
              </a:rPr>
              <a:t>Флоссенбург</a:t>
            </a:r>
            <a:r>
              <a:rPr lang="ru-RU" dirty="0" smtClean="0">
                <a:solidFill>
                  <a:srgbClr val="FF0000"/>
                </a:solidFill>
              </a:rPr>
              <a:t> (Германия)</a:t>
            </a:r>
          </a:p>
          <a:p>
            <a:pPr lvl="0"/>
            <a:r>
              <a:rPr lang="ru-RU" u="sng" dirty="0" err="1" smtClean="0">
                <a:solidFill>
                  <a:srgbClr val="FF0000"/>
                </a:solidFill>
              </a:rPr>
              <a:t>Штуттхоф</a:t>
            </a:r>
            <a:r>
              <a:rPr lang="ru-RU" dirty="0" smtClean="0">
                <a:solidFill>
                  <a:srgbClr val="FF0000"/>
                </a:solidFill>
              </a:rPr>
              <a:t> (пригород </a:t>
            </a:r>
            <a:r>
              <a:rPr lang="ru-RU" u="sng" dirty="0" smtClean="0">
                <a:solidFill>
                  <a:srgbClr val="FF0000"/>
                </a:solidFill>
              </a:rPr>
              <a:t>Гданьска</a:t>
            </a:r>
            <a:r>
              <a:rPr lang="ru-RU" dirty="0" smtClean="0">
                <a:solidFill>
                  <a:srgbClr val="FF0000"/>
                </a:solidFill>
              </a:rPr>
              <a:t> </a:t>
            </a:r>
            <a:r>
              <a:rPr lang="ru-RU" u="sng" dirty="0" err="1" smtClean="0">
                <a:solidFill>
                  <a:srgbClr val="FF0000"/>
                </a:solidFill>
              </a:rPr>
              <a:t>Штутово</a:t>
            </a:r>
            <a:r>
              <a:rPr lang="ru-RU" dirty="0" smtClean="0">
                <a:solidFill>
                  <a:srgbClr val="FF0000"/>
                </a:solidFill>
              </a:rPr>
              <a:t>, Польша).</a:t>
            </a:r>
          </a:p>
          <a:p>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linds(horizontal)">
                                      <p:cBhvr>
                                        <p:cTn id="13" dur="500"/>
                                        <p:tgtEl>
                                          <p:spTgt spid="4">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blinds(horizontal)">
                                      <p:cBhvr>
                                        <p:cTn id="16" dur="500"/>
                                        <p:tgtEl>
                                          <p:spTgt spid="4">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linds(horizontal)">
                                      <p:cBhvr>
                                        <p:cTn id="19" dur="500"/>
                                        <p:tgtEl>
                                          <p:spTgt spid="4">
                                            <p:txEl>
                                              <p:pRg st="3" end="3"/>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linds(horizontal)">
                                      <p:cBhvr>
                                        <p:cTn id="22" dur="500"/>
                                        <p:tgtEl>
                                          <p:spTgt spid="4">
                                            <p:txEl>
                                              <p:pRg st="4" end="4"/>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blinds(horizontal)">
                                      <p:cBhvr>
                                        <p:cTn id="25" dur="500"/>
                                        <p:tgtEl>
                                          <p:spTgt spid="4">
                                            <p:txEl>
                                              <p:pRg st="5" end="5"/>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linds(horizontal)">
                                      <p:cBhvr>
                                        <p:cTn id="28" dur="500"/>
                                        <p:tgtEl>
                                          <p:spTgt spid="4">
                                            <p:txEl>
                                              <p:pRg st="6" end="6"/>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linds(horizontal)">
                                      <p:cBhvr>
                                        <p:cTn id="31" dur="500"/>
                                        <p:tgtEl>
                                          <p:spTgt spid="4">
                                            <p:txEl>
                                              <p:pRg st="7" end="7"/>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linds(horizontal)">
                                      <p:cBhvr>
                                        <p:cTn id="34" dur="500"/>
                                        <p:tgtEl>
                                          <p:spTgt spid="4">
                                            <p:txEl>
                                              <p:pRg st="8" end="8"/>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blinds(horizontal)">
                                      <p:cBhvr>
                                        <p:cTn id="37" dur="500"/>
                                        <p:tgtEl>
                                          <p:spTgt spid="4">
                                            <p:txEl>
                                              <p:pRg st="9" end="9"/>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blinds(horizontal)">
                                      <p:cBhvr>
                                        <p:cTn id="40" dur="500"/>
                                        <p:tgtEl>
                                          <p:spTgt spid="4">
                                            <p:txEl>
                                              <p:pRg st="10" end="10"/>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blinds(horizontal)">
                                      <p:cBhvr>
                                        <p:cTn id="43" dur="500"/>
                                        <p:tgtEl>
                                          <p:spTgt spid="6">
                                            <p:txEl>
                                              <p:pRg st="0" end="0"/>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Effect transition="in" filter="blinds(horizontal)">
                                      <p:cBhvr>
                                        <p:cTn id="46" dur="500"/>
                                        <p:tgtEl>
                                          <p:spTgt spid="6">
                                            <p:txEl>
                                              <p:pRg st="1" end="1"/>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blinds(horizontal)">
                                      <p:cBhvr>
                                        <p:cTn id="49" dur="500"/>
                                        <p:tgtEl>
                                          <p:spTgt spid="6">
                                            <p:txEl>
                                              <p:pRg st="2" end="2"/>
                                            </p:txEl>
                                          </p:spTgt>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Effect transition="in" filter="blinds(horizontal)">
                                      <p:cBhvr>
                                        <p:cTn id="52" dur="500"/>
                                        <p:tgtEl>
                                          <p:spTgt spid="6">
                                            <p:txEl>
                                              <p:pRg st="3" end="3"/>
                                            </p:txEl>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Effect transition="in" filter="blinds(horizontal)">
                                      <p:cBhvr>
                                        <p:cTn id="55" dur="500"/>
                                        <p:tgtEl>
                                          <p:spTgt spid="6">
                                            <p:txEl>
                                              <p:pRg st="4" end="4"/>
                                            </p:txEl>
                                          </p:spTgt>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6">
                                            <p:txEl>
                                              <p:pRg st="5" end="5"/>
                                            </p:txEl>
                                          </p:spTgt>
                                        </p:tgtEl>
                                        <p:attrNameLst>
                                          <p:attrName>style.visibility</p:attrName>
                                        </p:attrNameLst>
                                      </p:cBhvr>
                                      <p:to>
                                        <p:strVal val="visible"/>
                                      </p:to>
                                    </p:set>
                                    <p:animEffect transition="in" filter="blinds(horizontal)">
                                      <p:cBhvr>
                                        <p:cTn id="58" dur="500"/>
                                        <p:tgtEl>
                                          <p:spTgt spid="6">
                                            <p:txEl>
                                              <p:pRg st="5" end="5"/>
                                            </p:txEl>
                                          </p:spTgt>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6">
                                            <p:txEl>
                                              <p:pRg st="6" end="6"/>
                                            </p:txEl>
                                          </p:spTgt>
                                        </p:tgtEl>
                                        <p:attrNameLst>
                                          <p:attrName>style.visibility</p:attrName>
                                        </p:attrNameLst>
                                      </p:cBhvr>
                                      <p:to>
                                        <p:strVal val="visible"/>
                                      </p:to>
                                    </p:set>
                                    <p:animEffect transition="in" filter="blinds(horizontal)">
                                      <p:cBhvr>
                                        <p:cTn id="61" dur="500"/>
                                        <p:tgtEl>
                                          <p:spTgt spid="6">
                                            <p:txEl>
                                              <p:pRg st="6" end="6"/>
                                            </p:txEl>
                                          </p:spTgt>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6">
                                            <p:txEl>
                                              <p:pRg st="7" end="7"/>
                                            </p:txEl>
                                          </p:spTgt>
                                        </p:tgtEl>
                                        <p:attrNameLst>
                                          <p:attrName>style.visibility</p:attrName>
                                        </p:attrNameLst>
                                      </p:cBhvr>
                                      <p:to>
                                        <p:strVal val="visible"/>
                                      </p:to>
                                    </p:set>
                                    <p:animEffect transition="in" filter="blinds(horizontal)">
                                      <p:cBhvr>
                                        <p:cTn id="64" dur="500"/>
                                        <p:tgtEl>
                                          <p:spTgt spid="6">
                                            <p:txEl>
                                              <p:pRg st="7" end="7"/>
                                            </p:txEl>
                                          </p:spTgt>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6">
                                            <p:txEl>
                                              <p:pRg st="8" end="8"/>
                                            </p:txEl>
                                          </p:spTgt>
                                        </p:tgtEl>
                                        <p:attrNameLst>
                                          <p:attrName>style.visibility</p:attrName>
                                        </p:attrNameLst>
                                      </p:cBhvr>
                                      <p:to>
                                        <p:strVal val="visible"/>
                                      </p:to>
                                    </p:set>
                                    <p:animEffect transition="in" filter="blinds(horizontal)">
                                      <p:cBhvr>
                                        <p:cTn id="67" dur="500"/>
                                        <p:tgtEl>
                                          <p:spTgt spid="6">
                                            <p:txEl>
                                              <p:pRg st="8" end="8"/>
                                            </p:txEl>
                                          </p:spTgt>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Effect transition="in" filter="blinds(horizontal)">
                                      <p:cBhvr>
                                        <p:cTn id="70" dur="500"/>
                                        <p:tgtEl>
                                          <p:spTgt spid="6">
                                            <p:txEl>
                                              <p:pRg st="9" end="9"/>
                                            </p:txEl>
                                          </p:spTgt>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6">
                                            <p:txEl>
                                              <p:pRg st="10" end="10"/>
                                            </p:txEl>
                                          </p:spTgt>
                                        </p:tgtEl>
                                        <p:attrNameLst>
                                          <p:attrName>style.visibility</p:attrName>
                                        </p:attrNameLst>
                                      </p:cBhvr>
                                      <p:to>
                                        <p:strVal val="visible"/>
                                      </p:to>
                                    </p:set>
                                    <p:animEffect transition="in" filter="blinds(horizontal)">
                                      <p:cBhvr>
                                        <p:cTn id="73" dur="500"/>
                                        <p:tgtEl>
                                          <p:spTgt spid="6">
                                            <p:txEl>
                                              <p:pRg st="10" end="1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xit" presetSubtype="10" fill="hold" grpId="1" nodeType="clickEffect">
                                  <p:stCondLst>
                                    <p:cond delay="0"/>
                                  </p:stCondLst>
                                  <p:childTnLst>
                                    <p:animEffect transition="out" filter="blinds(horizontal)">
                                      <p:cBhvr>
                                        <p:cTn id="77" dur="500"/>
                                        <p:tgtEl>
                                          <p:spTgt spid="3">
                                            <p:txEl>
                                              <p:pRg st="0" end="0"/>
                                            </p:txEl>
                                          </p:spTgt>
                                        </p:tgtEl>
                                      </p:cBhvr>
                                    </p:animEffect>
                                    <p:set>
                                      <p:cBhvr>
                                        <p:cTn id="78" dur="1" fill="hold">
                                          <p:stCondLst>
                                            <p:cond delay="499"/>
                                          </p:stCondLst>
                                        </p:cTn>
                                        <p:tgtEl>
                                          <p:spTgt spid="3">
                                            <p:txEl>
                                              <p:pRg st="0" end="0"/>
                                            </p:txEl>
                                          </p:spTgt>
                                        </p:tgtEl>
                                        <p:attrNameLst>
                                          <p:attrName>style.visibility</p:attrName>
                                        </p:attrNameLst>
                                      </p:cBhvr>
                                      <p:to>
                                        <p:strVal val="hidden"/>
                                      </p:to>
                                    </p:set>
                                  </p:childTnLst>
                                </p:cTn>
                              </p:par>
                              <p:par>
                                <p:cTn id="79" presetID="3" presetClass="exit" presetSubtype="10" fill="hold" grpId="1" nodeType="withEffect">
                                  <p:stCondLst>
                                    <p:cond delay="0"/>
                                  </p:stCondLst>
                                  <p:childTnLst>
                                    <p:animEffect transition="out" filter="blinds(horizontal)">
                                      <p:cBhvr>
                                        <p:cTn id="80" dur="500"/>
                                        <p:tgtEl>
                                          <p:spTgt spid="4">
                                            <p:txEl>
                                              <p:pRg st="0" end="0"/>
                                            </p:txEl>
                                          </p:spTgt>
                                        </p:tgtEl>
                                      </p:cBhvr>
                                    </p:animEffect>
                                    <p:set>
                                      <p:cBhvr>
                                        <p:cTn id="81" dur="1" fill="hold">
                                          <p:stCondLst>
                                            <p:cond delay="499"/>
                                          </p:stCondLst>
                                        </p:cTn>
                                        <p:tgtEl>
                                          <p:spTgt spid="4">
                                            <p:txEl>
                                              <p:pRg st="0" end="0"/>
                                            </p:txEl>
                                          </p:spTgt>
                                        </p:tgtEl>
                                        <p:attrNameLst>
                                          <p:attrName>style.visibility</p:attrName>
                                        </p:attrNameLst>
                                      </p:cBhvr>
                                      <p:to>
                                        <p:strVal val="hidden"/>
                                      </p:to>
                                    </p:set>
                                  </p:childTnLst>
                                </p:cTn>
                              </p:par>
                              <p:par>
                                <p:cTn id="82" presetID="3" presetClass="exit" presetSubtype="10" fill="hold" grpId="1" nodeType="withEffect">
                                  <p:stCondLst>
                                    <p:cond delay="0"/>
                                  </p:stCondLst>
                                  <p:childTnLst>
                                    <p:animEffect transition="out" filter="blinds(horizontal)">
                                      <p:cBhvr>
                                        <p:cTn id="83" dur="500"/>
                                        <p:tgtEl>
                                          <p:spTgt spid="4">
                                            <p:txEl>
                                              <p:pRg st="1" end="1"/>
                                            </p:txEl>
                                          </p:spTgt>
                                        </p:tgtEl>
                                      </p:cBhvr>
                                    </p:animEffect>
                                    <p:set>
                                      <p:cBhvr>
                                        <p:cTn id="84" dur="1" fill="hold">
                                          <p:stCondLst>
                                            <p:cond delay="499"/>
                                          </p:stCondLst>
                                        </p:cTn>
                                        <p:tgtEl>
                                          <p:spTgt spid="4">
                                            <p:txEl>
                                              <p:pRg st="1" end="1"/>
                                            </p:txEl>
                                          </p:spTgt>
                                        </p:tgtEl>
                                        <p:attrNameLst>
                                          <p:attrName>style.visibility</p:attrName>
                                        </p:attrNameLst>
                                      </p:cBhvr>
                                      <p:to>
                                        <p:strVal val="hidden"/>
                                      </p:to>
                                    </p:set>
                                  </p:childTnLst>
                                </p:cTn>
                              </p:par>
                              <p:par>
                                <p:cTn id="85" presetID="3" presetClass="exit" presetSubtype="10" fill="hold" grpId="1" nodeType="withEffect">
                                  <p:stCondLst>
                                    <p:cond delay="0"/>
                                  </p:stCondLst>
                                  <p:childTnLst>
                                    <p:animEffect transition="out" filter="blinds(horizontal)">
                                      <p:cBhvr>
                                        <p:cTn id="86" dur="500"/>
                                        <p:tgtEl>
                                          <p:spTgt spid="4">
                                            <p:txEl>
                                              <p:pRg st="2" end="2"/>
                                            </p:txEl>
                                          </p:spTgt>
                                        </p:tgtEl>
                                      </p:cBhvr>
                                    </p:animEffect>
                                    <p:set>
                                      <p:cBhvr>
                                        <p:cTn id="87" dur="1" fill="hold">
                                          <p:stCondLst>
                                            <p:cond delay="499"/>
                                          </p:stCondLst>
                                        </p:cTn>
                                        <p:tgtEl>
                                          <p:spTgt spid="4">
                                            <p:txEl>
                                              <p:pRg st="2" end="2"/>
                                            </p:txEl>
                                          </p:spTgt>
                                        </p:tgtEl>
                                        <p:attrNameLst>
                                          <p:attrName>style.visibility</p:attrName>
                                        </p:attrNameLst>
                                      </p:cBhvr>
                                      <p:to>
                                        <p:strVal val="hidden"/>
                                      </p:to>
                                    </p:set>
                                  </p:childTnLst>
                                </p:cTn>
                              </p:par>
                              <p:par>
                                <p:cTn id="88" presetID="3" presetClass="exit" presetSubtype="10" fill="hold" grpId="1" nodeType="withEffect">
                                  <p:stCondLst>
                                    <p:cond delay="0"/>
                                  </p:stCondLst>
                                  <p:childTnLst>
                                    <p:animEffect transition="out" filter="blinds(horizontal)">
                                      <p:cBhvr>
                                        <p:cTn id="89" dur="500"/>
                                        <p:tgtEl>
                                          <p:spTgt spid="4">
                                            <p:txEl>
                                              <p:pRg st="3" end="3"/>
                                            </p:txEl>
                                          </p:spTgt>
                                        </p:tgtEl>
                                      </p:cBhvr>
                                    </p:animEffect>
                                    <p:set>
                                      <p:cBhvr>
                                        <p:cTn id="90" dur="1" fill="hold">
                                          <p:stCondLst>
                                            <p:cond delay="499"/>
                                          </p:stCondLst>
                                        </p:cTn>
                                        <p:tgtEl>
                                          <p:spTgt spid="4">
                                            <p:txEl>
                                              <p:pRg st="3" end="3"/>
                                            </p:txEl>
                                          </p:spTgt>
                                        </p:tgtEl>
                                        <p:attrNameLst>
                                          <p:attrName>style.visibility</p:attrName>
                                        </p:attrNameLst>
                                      </p:cBhvr>
                                      <p:to>
                                        <p:strVal val="hidden"/>
                                      </p:to>
                                    </p:set>
                                  </p:childTnLst>
                                </p:cTn>
                              </p:par>
                              <p:par>
                                <p:cTn id="91" presetID="3" presetClass="exit" presetSubtype="10" fill="hold" grpId="1" nodeType="withEffect">
                                  <p:stCondLst>
                                    <p:cond delay="0"/>
                                  </p:stCondLst>
                                  <p:childTnLst>
                                    <p:animEffect transition="out" filter="blinds(horizontal)">
                                      <p:cBhvr>
                                        <p:cTn id="92" dur="500"/>
                                        <p:tgtEl>
                                          <p:spTgt spid="4">
                                            <p:txEl>
                                              <p:pRg st="4" end="4"/>
                                            </p:txEl>
                                          </p:spTgt>
                                        </p:tgtEl>
                                      </p:cBhvr>
                                    </p:animEffect>
                                    <p:set>
                                      <p:cBhvr>
                                        <p:cTn id="93" dur="1" fill="hold">
                                          <p:stCondLst>
                                            <p:cond delay="499"/>
                                          </p:stCondLst>
                                        </p:cTn>
                                        <p:tgtEl>
                                          <p:spTgt spid="4">
                                            <p:txEl>
                                              <p:pRg st="4" end="4"/>
                                            </p:txEl>
                                          </p:spTgt>
                                        </p:tgtEl>
                                        <p:attrNameLst>
                                          <p:attrName>style.visibility</p:attrName>
                                        </p:attrNameLst>
                                      </p:cBhvr>
                                      <p:to>
                                        <p:strVal val="hidden"/>
                                      </p:to>
                                    </p:set>
                                  </p:childTnLst>
                                </p:cTn>
                              </p:par>
                              <p:par>
                                <p:cTn id="94" presetID="3" presetClass="exit" presetSubtype="10" fill="hold" grpId="1" nodeType="withEffect">
                                  <p:stCondLst>
                                    <p:cond delay="0"/>
                                  </p:stCondLst>
                                  <p:childTnLst>
                                    <p:animEffect transition="out" filter="blinds(horizontal)">
                                      <p:cBhvr>
                                        <p:cTn id="95" dur="500"/>
                                        <p:tgtEl>
                                          <p:spTgt spid="4">
                                            <p:txEl>
                                              <p:pRg st="5" end="5"/>
                                            </p:txEl>
                                          </p:spTgt>
                                        </p:tgtEl>
                                      </p:cBhvr>
                                    </p:animEffect>
                                    <p:set>
                                      <p:cBhvr>
                                        <p:cTn id="96" dur="1" fill="hold">
                                          <p:stCondLst>
                                            <p:cond delay="499"/>
                                          </p:stCondLst>
                                        </p:cTn>
                                        <p:tgtEl>
                                          <p:spTgt spid="4">
                                            <p:txEl>
                                              <p:pRg st="5" end="5"/>
                                            </p:txEl>
                                          </p:spTgt>
                                        </p:tgtEl>
                                        <p:attrNameLst>
                                          <p:attrName>style.visibility</p:attrName>
                                        </p:attrNameLst>
                                      </p:cBhvr>
                                      <p:to>
                                        <p:strVal val="hidden"/>
                                      </p:to>
                                    </p:set>
                                  </p:childTnLst>
                                </p:cTn>
                              </p:par>
                              <p:par>
                                <p:cTn id="97" presetID="3" presetClass="exit" presetSubtype="10" fill="hold" grpId="1" nodeType="withEffect">
                                  <p:stCondLst>
                                    <p:cond delay="0"/>
                                  </p:stCondLst>
                                  <p:childTnLst>
                                    <p:animEffect transition="out" filter="blinds(horizontal)">
                                      <p:cBhvr>
                                        <p:cTn id="98" dur="500"/>
                                        <p:tgtEl>
                                          <p:spTgt spid="4">
                                            <p:txEl>
                                              <p:pRg st="6" end="6"/>
                                            </p:txEl>
                                          </p:spTgt>
                                        </p:tgtEl>
                                      </p:cBhvr>
                                    </p:animEffect>
                                    <p:set>
                                      <p:cBhvr>
                                        <p:cTn id="99" dur="1" fill="hold">
                                          <p:stCondLst>
                                            <p:cond delay="499"/>
                                          </p:stCondLst>
                                        </p:cTn>
                                        <p:tgtEl>
                                          <p:spTgt spid="4">
                                            <p:txEl>
                                              <p:pRg st="6" end="6"/>
                                            </p:txEl>
                                          </p:spTgt>
                                        </p:tgtEl>
                                        <p:attrNameLst>
                                          <p:attrName>style.visibility</p:attrName>
                                        </p:attrNameLst>
                                      </p:cBhvr>
                                      <p:to>
                                        <p:strVal val="hidden"/>
                                      </p:to>
                                    </p:set>
                                  </p:childTnLst>
                                </p:cTn>
                              </p:par>
                              <p:par>
                                <p:cTn id="100" presetID="3" presetClass="exit" presetSubtype="10" fill="hold" grpId="1" nodeType="withEffect">
                                  <p:stCondLst>
                                    <p:cond delay="0"/>
                                  </p:stCondLst>
                                  <p:childTnLst>
                                    <p:animEffect transition="out" filter="blinds(horizontal)">
                                      <p:cBhvr>
                                        <p:cTn id="101" dur="500"/>
                                        <p:tgtEl>
                                          <p:spTgt spid="4">
                                            <p:txEl>
                                              <p:pRg st="7" end="7"/>
                                            </p:txEl>
                                          </p:spTgt>
                                        </p:tgtEl>
                                      </p:cBhvr>
                                    </p:animEffect>
                                    <p:set>
                                      <p:cBhvr>
                                        <p:cTn id="102" dur="1" fill="hold">
                                          <p:stCondLst>
                                            <p:cond delay="499"/>
                                          </p:stCondLst>
                                        </p:cTn>
                                        <p:tgtEl>
                                          <p:spTgt spid="4">
                                            <p:txEl>
                                              <p:pRg st="7" end="7"/>
                                            </p:txEl>
                                          </p:spTgt>
                                        </p:tgtEl>
                                        <p:attrNameLst>
                                          <p:attrName>style.visibility</p:attrName>
                                        </p:attrNameLst>
                                      </p:cBhvr>
                                      <p:to>
                                        <p:strVal val="hidden"/>
                                      </p:to>
                                    </p:set>
                                  </p:childTnLst>
                                </p:cTn>
                              </p:par>
                              <p:par>
                                <p:cTn id="103" presetID="3" presetClass="exit" presetSubtype="10" fill="hold" grpId="1" nodeType="withEffect">
                                  <p:stCondLst>
                                    <p:cond delay="0"/>
                                  </p:stCondLst>
                                  <p:childTnLst>
                                    <p:animEffect transition="out" filter="blinds(horizontal)">
                                      <p:cBhvr>
                                        <p:cTn id="104" dur="500"/>
                                        <p:tgtEl>
                                          <p:spTgt spid="4">
                                            <p:txEl>
                                              <p:pRg st="8" end="8"/>
                                            </p:txEl>
                                          </p:spTgt>
                                        </p:tgtEl>
                                      </p:cBhvr>
                                    </p:animEffect>
                                    <p:set>
                                      <p:cBhvr>
                                        <p:cTn id="105" dur="1" fill="hold">
                                          <p:stCondLst>
                                            <p:cond delay="499"/>
                                          </p:stCondLst>
                                        </p:cTn>
                                        <p:tgtEl>
                                          <p:spTgt spid="4">
                                            <p:txEl>
                                              <p:pRg st="8" end="8"/>
                                            </p:txEl>
                                          </p:spTgt>
                                        </p:tgtEl>
                                        <p:attrNameLst>
                                          <p:attrName>style.visibility</p:attrName>
                                        </p:attrNameLst>
                                      </p:cBhvr>
                                      <p:to>
                                        <p:strVal val="hidden"/>
                                      </p:to>
                                    </p:set>
                                  </p:childTnLst>
                                </p:cTn>
                              </p:par>
                              <p:par>
                                <p:cTn id="106" presetID="3" presetClass="exit" presetSubtype="10" fill="hold" grpId="1" nodeType="withEffect">
                                  <p:stCondLst>
                                    <p:cond delay="0"/>
                                  </p:stCondLst>
                                  <p:childTnLst>
                                    <p:animEffect transition="out" filter="blinds(horizontal)">
                                      <p:cBhvr>
                                        <p:cTn id="107" dur="500"/>
                                        <p:tgtEl>
                                          <p:spTgt spid="4">
                                            <p:txEl>
                                              <p:pRg st="9" end="9"/>
                                            </p:txEl>
                                          </p:spTgt>
                                        </p:tgtEl>
                                      </p:cBhvr>
                                    </p:animEffect>
                                    <p:set>
                                      <p:cBhvr>
                                        <p:cTn id="108" dur="1" fill="hold">
                                          <p:stCondLst>
                                            <p:cond delay="499"/>
                                          </p:stCondLst>
                                        </p:cTn>
                                        <p:tgtEl>
                                          <p:spTgt spid="4">
                                            <p:txEl>
                                              <p:pRg st="9" end="9"/>
                                            </p:txEl>
                                          </p:spTgt>
                                        </p:tgtEl>
                                        <p:attrNameLst>
                                          <p:attrName>style.visibility</p:attrName>
                                        </p:attrNameLst>
                                      </p:cBhvr>
                                      <p:to>
                                        <p:strVal val="hidden"/>
                                      </p:to>
                                    </p:set>
                                  </p:childTnLst>
                                </p:cTn>
                              </p:par>
                              <p:par>
                                <p:cTn id="109" presetID="3" presetClass="exit" presetSubtype="10" fill="hold" grpId="1" nodeType="withEffect">
                                  <p:stCondLst>
                                    <p:cond delay="0"/>
                                  </p:stCondLst>
                                  <p:childTnLst>
                                    <p:animEffect transition="out" filter="blinds(horizontal)">
                                      <p:cBhvr>
                                        <p:cTn id="110" dur="500"/>
                                        <p:tgtEl>
                                          <p:spTgt spid="4">
                                            <p:txEl>
                                              <p:pRg st="10" end="10"/>
                                            </p:txEl>
                                          </p:spTgt>
                                        </p:tgtEl>
                                      </p:cBhvr>
                                    </p:animEffect>
                                    <p:set>
                                      <p:cBhvr>
                                        <p:cTn id="111" dur="1" fill="hold">
                                          <p:stCondLst>
                                            <p:cond delay="499"/>
                                          </p:stCondLst>
                                        </p:cTn>
                                        <p:tgtEl>
                                          <p:spTgt spid="4">
                                            <p:txEl>
                                              <p:pRg st="10" end="10"/>
                                            </p:txEl>
                                          </p:spTgt>
                                        </p:tgtEl>
                                        <p:attrNameLst>
                                          <p:attrName>style.visibility</p:attrName>
                                        </p:attrNameLst>
                                      </p:cBhvr>
                                      <p:to>
                                        <p:strVal val="hidden"/>
                                      </p:to>
                                    </p:set>
                                  </p:childTnLst>
                                </p:cTn>
                              </p:par>
                              <p:par>
                                <p:cTn id="112" presetID="3" presetClass="exit" presetSubtype="10" fill="hold" grpId="1" nodeType="withEffect">
                                  <p:stCondLst>
                                    <p:cond delay="0"/>
                                  </p:stCondLst>
                                  <p:childTnLst>
                                    <p:animEffect transition="out" filter="blinds(horizontal)">
                                      <p:cBhvr>
                                        <p:cTn id="113" dur="500"/>
                                        <p:tgtEl>
                                          <p:spTgt spid="6">
                                            <p:txEl>
                                              <p:pRg st="0" end="0"/>
                                            </p:txEl>
                                          </p:spTgt>
                                        </p:tgtEl>
                                      </p:cBhvr>
                                    </p:animEffect>
                                    <p:set>
                                      <p:cBhvr>
                                        <p:cTn id="114" dur="1" fill="hold">
                                          <p:stCondLst>
                                            <p:cond delay="499"/>
                                          </p:stCondLst>
                                        </p:cTn>
                                        <p:tgtEl>
                                          <p:spTgt spid="6">
                                            <p:txEl>
                                              <p:pRg st="0" end="0"/>
                                            </p:txEl>
                                          </p:spTgt>
                                        </p:tgtEl>
                                        <p:attrNameLst>
                                          <p:attrName>style.visibility</p:attrName>
                                        </p:attrNameLst>
                                      </p:cBhvr>
                                      <p:to>
                                        <p:strVal val="hidden"/>
                                      </p:to>
                                    </p:set>
                                  </p:childTnLst>
                                </p:cTn>
                              </p:par>
                              <p:par>
                                <p:cTn id="115" presetID="3" presetClass="exit" presetSubtype="10" fill="hold" grpId="1" nodeType="withEffect">
                                  <p:stCondLst>
                                    <p:cond delay="0"/>
                                  </p:stCondLst>
                                  <p:childTnLst>
                                    <p:animEffect transition="out" filter="blinds(horizontal)">
                                      <p:cBhvr>
                                        <p:cTn id="116" dur="500"/>
                                        <p:tgtEl>
                                          <p:spTgt spid="6">
                                            <p:txEl>
                                              <p:pRg st="1" end="1"/>
                                            </p:txEl>
                                          </p:spTgt>
                                        </p:tgtEl>
                                      </p:cBhvr>
                                    </p:animEffect>
                                    <p:set>
                                      <p:cBhvr>
                                        <p:cTn id="117" dur="1" fill="hold">
                                          <p:stCondLst>
                                            <p:cond delay="499"/>
                                          </p:stCondLst>
                                        </p:cTn>
                                        <p:tgtEl>
                                          <p:spTgt spid="6">
                                            <p:txEl>
                                              <p:pRg st="1" end="1"/>
                                            </p:txEl>
                                          </p:spTgt>
                                        </p:tgtEl>
                                        <p:attrNameLst>
                                          <p:attrName>style.visibility</p:attrName>
                                        </p:attrNameLst>
                                      </p:cBhvr>
                                      <p:to>
                                        <p:strVal val="hidden"/>
                                      </p:to>
                                    </p:set>
                                  </p:childTnLst>
                                </p:cTn>
                              </p:par>
                              <p:par>
                                <p:cTn id="118" presetID="3" presetClass="exit" presetSubtype="10" fill="hold" grpId="1" nodeType="withEffect">
                                  <p:stCondLst>
                                    <p:cond delay="0"/>
                                  </p:stCondLst>
                                  <p:childTnLst>
                                    <p:animEffect transition="out" filter="blinds(horizontal)">
                                      <p:cBhvr>
                                        <p:cTn id="119" dur="500"/>
                                        <p:tgtEl>
                                          <p:spTgt spid="6">
                                            <p:txEl>
                                              <p:pRg st="2" end="2"/>
                                            </p:txEl>
                                          </p:spTgt>
                                        </p:tgtEl>
                                      </p:cBhvr>
                                    </p:animEffect>
                                    <p:set>
                                      <p:cBhvr>
                                        <p:cTn id="120" dur="1" fill="hold">
                                          <p:stCondLst>
                                            <p:cond delay="499"/>
                                          </p:stCondLst>
                                        </p:cTn>
                                        <p:tgtEl>
                                          <p:spTgt spid="6">
                                            <p:txEl>
                                              <p:pRg st="2" end="2"/>
                                            </p:txEl>
                                          </p:spTgt>
                                        </p:tgtEl>
                                        <p:attrNameLst>
                                          <p:attrName>style.visibility</p:attrName>
                                        </p:attrNameLst>
                                      </p:cBhvr>
                                      <p:to>
                                        <p:strVal val="hidden"/>
                                      </p:to>
                                    </p:set>
                                  </p:childTnLst>
                                </p:cTn>
                              </p:par>
                              <p:par>
                                <p:cTn id="121" presetID="3" presetClass="exit" presetSubtype="10" fill="hold" grpId="1" nodeType="withEffect">
                                  <p:stCondLst>
                                    <p:cond delay="0"/>
                                  </p:stCondLst>
                                  <p:childTnLst>
                                    <p:animEffect transition="out" filter="blinds(horizontal)">
                                      <p:cBhvr>
                                        <p:cTn id="122" dur="500"/>
                                        <p:tgtEl>
                                          <p:spTgt spid="6">
                                            <p:txEl>
                                              <p:pRg st="3" end="3"/>
                                            </p:txEl>
                                          </p:spTgt>
                                        </p:tgtEl>
                                      </p:cBhvr>
                                    </p:animEffect>
                                    <p:set>
                                      <p:cBhvr>
                                        <p:cTn id="123" dur="1" fill="hold">
                                          <p:stCondLst>
                                            <p:cond delay="499"/>
                                          </p:stCondLst>
                                        </p:cTn>
                                        <p:tgtEl>
                                          <p:spTgt spid="6">
                                            <p:txEl>
                                              <p:pRg st="3" end="3"/>
                                            </p:txEl>
                                          </p:spTgt>
                                        </p:tgtEl>
                                        <p:attrNameLst>
                                          <p:attrName>style.visibility</p:attrName>
                                        </p:attrNameLst>
                                      </p:cBhvr>
                                      <p:to>
                                        <p:strVal val="hidden"/>
                                      </p:to>
                                    </p:set>
                                  </p:childTnLst>
                                </p:cTn>
                              </p:par>
                              <p:par>
                                <p:cTn id="124" presetID="3" presetClass="exit" presetSubtype="10" fill="hold" grpId="1" nodeType="withEffect">
                                  <p:stCondLst>
                                    <p:cond delay="0"/>
                                  </p:stCondLst>
                                  <p:childTnLst>
                                    <p:animEffect transition="out" filter="blinds(horizontal)">
                                      <p:cBhvr>
                                        <p:cTn id="125" dur="500"/>
                                        <p:tgtEl>
                                          <p:spTgt spid="6">
                                            <p:txEl>
                                              <p:pRg st="4" end="4"/>
                                            </p:txEl>
                                          </p:spTgt>
                                        </p:tgtEl>
                                      </p:cBhvr>
                                    </p:animEffect>
                                    <p:set>
                                      <p:cBhvr>
                                        <p:cTn id="126" dur="1" fill="hold">
                                          <p:stCondLst>
                                            <p:cond delay="499"/>
                                          </p:stCondLst>
                                        </p:cTn>
                                        <p:tgtEl>
                                          <p:spTgt spid="6">
                                            <p:txEl>
                                              <p:pRg st="4" end="4"/>
                                            </p:txEl>
                                          </p:spTgt>
                                        </p:tgtEl>
                                        <p:attrNameLst>
                                          <p:attrName>style.visibility</p:attrName>
                                        </p:attrNameLst>
                                      </p:cBhvr>
                                      <p:to>
                                        <p:strVal val="hidden"/>
                                      </p:to>
                                    </p:set>
                                  </p:childTnLst>
                                </p:cTn>
                              </p:par>
                              <p:par>
                                <p:cTn id="127" presetID="3" presetClass="exit" presetSubtype="10" fill="hold" grpId="1" nodeType="withEffect">
                                  <p:stCondLst>
                                    <p:cond delay="0"/>
                                  </p:stCondLst>
                                  <p:childTnLst>
                                    <p:animEffect transition="out" filter="blinds(horizontal)">
                                      <p:cBhvr>
                                        <p:cTn id="128" dur="500"/>
                                        <p:tgtEl>
                                          <p:spTgt spid="6">
                                            <p:txEl>
                                              <p:pRg st="5" end="5"/>
                                            </p:txEl>
                                          </p:spTgt>
                                        </p:tgtEl>
                                      </p:cBhvr>
                                    </p:animEffect>
                                    <p:set>
                                      <p:cBhvr>
                                        <p:cTn id="129" dur="1" fill="hold">
                                          <p:stCondLst>
                                            <p:cond delay="499"/>
                                          </p:stCondLst>
                                        </p:cTn>
                                        <p:tgtEl>
                                          <p:spTgt spid="6">
                                            <p:txEl>
                                              <p:pRg st="5" end="5"/>
                                            </p:txEl>
                                          </p:spTgt>
                                        </p:tgtEl>
                                        <p:attrNameLst>
                                          <p:attrName>style.visibility</p:attrName>
                                        </p:attrNameLst>
                                      </p:cBhvr>
                                      <p:to>
                                        <p:strVal val="hidden"/>
                                      </p:to>
                                    </p:set>
                                  </p:childTnLst>
                                </p:cTn>
                              </p:par>
                              <p:par>
                                <p:cTn id="130" presetID="3" presetClass="exit" presetSubtype="10" fill="hold" grpId="1" nodeType="withEffect">
                                  <p:stCondLst>
                                    <p:cond delay="0"/>
                                  </p:stCondLst>
                                  <p:childTnLst>
                                    <p:animEffect transition="out" filter="blinds(horizontal)">
                                      <p:cBhvr>
                                        <p:cTn id="131" dur="500"/>
                                        <p:tgtEl>
                                          <p:spTgt spid="6">
                                            <p:txEl>
                                              <p:pRg st="6" end="6"/>
                                            </p:txEl>
                                          </p:spTgt>
                                        </p:tgtEl>
                                      </p:cBhvr>
                                    </p:animEffect>
                                    <p:set>
                                      <p:cBhvr>
                                        <p:cTn id="132" dur="1" fill="hold">
                                          <p:stCondLst>
                                            <p:cond delay="499"/>
                                          </p:stCondLst>
                                        </p:cTn>
                                        <p:tgtEl>
                                          <p:spTgt spid="6">
                                            <p:txEl>
                                              <p:pRg st="6" end="6"/>
                                            </p:txEl>
                                          </p:spTgt>
                                        </p:tgtEl>
                                        <p:attrNameLst>
                                          <p:attrName>style.visibility</p:attrName>
                                        </p:attrNameLst>
                                      </p:cBhvr>
                                      <p:to>
                                        <p:strVal val="hidden"/>
                                      </p:to>
                                    </p:set>
                                  </p:childTnLst>
                                </p:cTn>
                              </p:par>
                              <p:par>
                                <p:cTn id="133" presetID="3" presetClass="exit" presetSubtype="10" fill="hold" grpId="1" nodeType="withEffect">
                                  <p:stCondLst>
                                    <p:cond delay="0"/>
                                  </p:stCondLst>
                                  <p:childTnLst>
                                    <p:animEffect transition="out" filter="blinds(horizontal)">
                                      <p:cBhvr>
                                        <p:cTn id="134" dur="500"/>
                                        <p:tgtEl>
                                          <p:spTgt spid="6">
                                            <p:txEl>
                                              <p:pRg st="7" end="7"/>
                                            </p:txEl>
                                          </p:spTgt>
                                        </p:tgtEl>
                                      </p:cBhvr>
                                    </p:animEffect>
                                    <p:set>
                                      <p:cBhvr>
                                        <p:cTn id="135" dur="1" fill="hold">
                                          <p:stCondLst>
                                            <p:cond delay="499"/>
                                          </p:stCondLst>
                                        </p:cTn>
                                        <p:tgtEl>
                                          <p:spTgt spid="6">
                                            <p:txEl>
                                              <p:pRg st="7" end="7"/>
                                            </p:txEl>
                                          </p:spTgt>
                                        </p:tgtEl>
                                        <p:attrNameLst>
                                          <p:attrName>style.visibility</p:attrName>
                                        </p:attrNameLst>
                                      </p:cBhvr>
                                      <p:to>
                                        <p:strVal val="hidden"/>
                                      </p:to>
                                    </p:set>
                                  </p:childTnLst>
                                </p:cTn>
                              </p:par>
                              <p:par>
                                <p:cTn id="136" presetID="3" presetClass="exit" presetSubtype="10" fill="hold" grpId="1" nodeType="withEffect">
                                  <p:stCondLst>
                                    <p:cond delay="0"/>
                                  </p:stCondLst>
                                  <p:childTnLst>
                                    <p:animEffect transition="out" filter="blinds(horizontal)">
                                      <p:cBhvr>
                                        <p:cTn id="137" dur="500"/>
                                        <p:tgtEl>
                                          <p:spTgt spid="6">
                                            <p:txEl>
                                              <p:pRg st="8" end="8"/>
                                            </p:txEl>
                                          </p:spTgt>
                                        </p:tgtEl>
                                      </p:cBhvr>
                                    </p:animEffect>
                                    <p:set>
                                      <p:cBhvr>
                                        <p:cTn id="138" dur="1" fill="hold">
                                          <p:stCondLst>
                                            <p:cond delay="499"/>
                                          </p:stCondLst>
                                        </p:cTn>
                                        <p:tgtEl>
                                          <p:spTgt spid="6">
                                            <p:txEl>
                                              <p:pRg st="8" end="8"/>
                                            </p:txEl>
                                          </p:spTgt>
                                        </p:tgtEl>
                                        <p:attrNameLst>
                                          <p:attrName>style.visibility</p:attrName>
                                        </p:attrNameLst>
                                      </p:cBhvr>
                                      <p:to>
                                        <p:strVal val="hidden"/>
                                      </p:to>
                                    </p:set>
                                  </p:childTnLst>
                                </p:cTn>
                              </p:par>
                              <p:par>
                                <p:cTn id="139" presetID="3" presetClass="exit" presetSubtype="10" fill="hold" grpId="1" nodeType="withEffect">
                                  <p:stCondLst>
                                    <p:cond delay="0"/>
                                  </p:stCondLst>
                                  <p:childTnLst>
                                    <p:animEffect transition="out" filter="blinds(horizontal)">
                                      <p:cBhvr>
                                        <p:cTn id="140" dur="500"/>
                                        <p:tgtEl>
                                          <p:spTgt spid="6">
                                            <p:txEl>
                                              <p:pRg st="9" end="9"/>
                                            </p:txEl>
                                          </p:spTgt>
                                        </p:tgtEl>
                                      </p:cBhvr>
                                    </p:animEffect>
                                    <p:set>
                                      <p:cBhvr>
                                        <p:cTn id="141" dur="1" fill="hold">
                                          <p:stCondLst>
                                            <p:cond delay="499"/>
                                          </p:stCondLst>
                                        </p:cTn>
                                        <p:tgtEl>
                                          <p:spTgt spid="6">
                                            <p:txEl>
                                              <p:pRg st="9" end="9"/>
                                            </p:txEl>
                                          </p:spTgt>
                                        </p:tgtEl>
                                        <p:attrNameLst>
                                          <p:attrName>style.visibility</p:attrName>
                                        </p:attrNameLst>
                                      </p:cBhvr>
                                      <p:to>
                                        <p:strVal val="hidden"/>
                                      </p:to>
                                    </p:set>
                                  </p:childTnLst>
                                </p:cTn>
                              </p:par>
                              <p:par>
                                <p:cTn id="142" presetID="3" presetClass="exit" presetSubtype="10" fill="hold" grpId="1" nodeType="withEffect">
                                  <p:stCondLst>
                                    <p:cond delay="0"/>
                                  </p:stCondLst>
                                  <p:childTnLst>
                                    <p:animEffect transition="out" filter="blinds(horizontal)">
                                      <p:cBhvr>
                                        <p:cTn id="143" dur="500"/>
                                        <p:tgtEl>
                                          <p:spTgt spid="6">
                                            <p:txEl>
                                              <p:pRg st="10" end="10"/>
                                            </p:txEl>
                                          </p:spTgt>
                                        </p:tgtEl>
                                      </p:cBhvr>
                                    </p:animEffect>
                                    <p:set>
                                      <p:cBhvr>
                                        <p:cTn id="144" dur="1" fill="hold">
                                          <p:stCondLst>
                                            <p:cond delay="499"/>
                                          </p:stCondLst>
                                        </p:cTn>
                                        <p:tgtEl>
                                          <p:spTgt spid="6">
                                            <p:txEl>
                                              <p:pRg st="10" end="10"/>
                                            </p:txEl>
                                          </p:spTgt>
                                        </p:tgtEl>
                                        <p:attrNameLst>
                                          <p:attrName>style.visibility</p:attrName>
                                        </p:attrNameLst>
                                      </p:cBhvr>
                                      <p:to>
                                        <p:strVal val="hidden"/>
                                      </p:to>
                                    </p:set>
                                  </p:childTnLst>
                                </p:cTn>
                              </p:par>
                              <p:par>
                                <p:cTn id="145" presetID="3" presetClass="entr" presetSubtype="10" fill="hold" grpId="0" nodeType="withEffect">
                                  <p:stCondLst>
                                    <p:cond delay="0"/>
                                  </p:stCondLst>
                                  <p:childTnLst>
                                    <p:set>
                                      <p:cBhvr>
                                        <p:cTn id="146" dur="1" fill="hold">
                                          <p:stCondLst>
                                            <p:cond delay="0"/>
                                          </p:stCondLst>
                                        </p:cTn>
                                        <p:tgtEl>
                                          <p:spTgt spid="5">
                                            <p:txEl>
                                              <p:pRg st="0" end="0"/>
                                            </p:txEl>
                                          </p:spTgt>
                                        </p:tgtEl>
                                        <p:attrNameLst>
                                          <p:attrName>style.visibility</p:attrName>
                                        </p:attrNameLst>
                                      </p:cBhvr>
                                      <p:to>
                                        <p:strVal val="visible"/>
                                      </p:to>
                                    </p:set>
                                    <p:animEffect transition="in" filter="blinds(horizontal)">
                                      <p:cBhvr>
                                        <p:cTn id="147" dur="500"/>
                                        <p:tgtEl>
                                          <p:spTgt spid="5">
                                            <p:txEl>
                                              <p:pRg st="0" end="0"/>
                                            </p:txEl>
                                          </p:spTgt>
                                        </p:tgtEl>
                                      </p:cBhvr>
                                    </p:animEffect>
                                  </p:childTnLst>
                                </p:cTn>
                              </p:par>
                              <p:par>
                                <p:cTn id="148" presetID="3" presetClass="entr" presetSubtype="10" fill="hold" grpId="0" nodeType="withEffect">
                                  <p:stCondLst>
                                    <p:cond delay="0"/>
                                  </p:stCondLst>
                                  <p:childTnLst>
                                    <p:set>
                                      <p:cBhvr>
                                        <p:cTn id="149" dur="1" fill="hold">
                                          <p:stCondLst>
                                            <p:cond delay="0"/>
                                          </p:stCondLst>
                                        </p:cTn>
                                        <p:tgtEl>
                                          <p:spTgt spid="5">
                                            <p:txEl>
                                              <p:pRg st="1" end="1"/>
                                            </p:txEl>
                                          </p:spTgt>
                                        </p:tgtEl>
                                        <p:attrNameLst>
                                          <p:attrName>style.visibility</p:attrName>
                                        </p:attrNameLst>
                                      </p:cBhvr>
                                      <p:to>
                                        <p:strVal val="visible"/>
                                      </p:to>
                                    </p:set>
                                    <p:animEffect transition="in" filter="blinds(horizontal)">
                                      <p:cBhvr>
                                        <p:cTn id="15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P spid="4" grpId="1" build="p"/>
      <p:bldP spid="5" grpId="0" build="p"/>
      <p:bldP spid="6" grpId="0" build="p"/>
      <p:bldP spid="6"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225536"/>
          </a:xfrm>
        </p:spPr>
        <p:txBody>
          <a:bodyPr>
            <a:normAutofit fontScale="90000"/>
          </a:bodyPr>
          <a:lstStyle/>
          <a:p>
            <a:r>
              <a:rPr lang="ru-RU" b="1" dirty="0" smtClean="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reflection blurRad="6350" stA="55000" endA="50" endPos="85000" dir="5400000" sy="-100000" algn="bl" rotWithShape="0"/>
                </a:effectLst>
              </a:rPr>
              <a:t>Описание лагерей смерти</a:t>
            </a:r>
            <a:r>
              <a:rPr lang="ru-RU" dirty="0" smtClean="0">
                <a:effectLst>
                  <a:reflection blurRad="6350" stA="55000" endA="50" endPos="85000" dir="5400000" sy="-100000" algn="bl" rotWithShape="0"/>
                </a:effectLst>
              </a:rPr>
              <a:t/>
            </a:r>
            <a:br>
              <a:rPr lang="ru-RU" dirty="0" smtClean="0">
                <a:effectLst>
                  <a:reflection blurRad="6350" stA="55000" endA="50" endPos="85000" dir="5400000" sy="-100000" algn="bl" rotWithShape="0"/>
                </a:effectLst>
              </a:rPr>
            </a:br>
            <a:endParaRPr lang="ru-RU" dirty="0">
              <a:effectLst>
                <a:reflection blurRad="6350" stA="55000" endA="50" endPos="85000" dir="5400000" sy="-100000" algn="bl" rotWithShape="0"/>
              </a:effectLst>
            </a:endParaRPr>
          </a:p>
        </p:txBody>
      </p:sp>
      <p:sp>
        <p:nvSpPr>
          <p:cNvPr id="3" name="Текст 2"/>
          <p:cNvSpPr>
            <a:spLocks noGrp="1"/>
          </p:cNvSpPr>
          <p:nvPr>
            <p:ph type="body" idx="1"/>
          </p:nvPr>
        </p:nvSpPr>
        <p:spPr>
          <a:xfrm>
            <a:off x="539552" y="1124744"/>
            <a:ext cx="3898776" cy="3456384"/>
          </a:xfrm>
        </p:spPr>
        <p:txBody>
          <a:bodyPr>
            <a:normAutofit fontScale="77500" lnSpcReduction="20000"/>
          </a:bodyPr>
          <a:lstStyle/>
          <a:p>
            <a:r>
              <a:rPr lang="ru-RU" dirty="0" smtClean="0">
                <a:solidFill>
                  <a:srgbClr val="FF0000"/>
                </a:solidFill>
                <a:effectLst>
                  <a:reflection blurRad="6350" stA="55000" endA="300" endPos="45500" dir="5400000" sy="-100000" algn="bl" rotWithShape="0"/>
                </a:effectLst>
              </a:rPr>
              <a:t>Используемые нацистами для </a:t>
            </a:r>
            <a:r>
              <a:rPr lang="ru-RU" u="sng" dirty="0" smtClean="0">
                <a:solidFill>
                  <a:srgbClr val="FF0000"/>
                </a:solidFill>
                <a:effectLst>
                  <a:reflection blurRad="6350" stA="55000" endA="300" endPos="45500" dir="5400000" sy="-100000" algn="bl" rotWithShape="0"/>
                </a:effectLst>
              </a:rPr>
              <a:t>убийства евреев</a:t>
            </a:r>
            <a:r>
              <a:rPr lang="ru-RU" dirty="0" smtClean="0">
                <a:solidFill>
                  <a:srgbClr val="FF0000"/>
                </a:solidFill>
                <a:effectLst>
                  <a:reflection blurRad="6350" stA="55000" endA="300" endPos="45500" dir="5400000" sy="-100000" algn="bl" rotWithShape="0"/>
                </a:effectLst>
              </a:rPr>
              <a:t>, </a:t>
            </a:r>
            <a:r>
              <a:rPr lang="ru-RU" u="sng" dirty="0" smtClean="0">
                <a:solidFill>
                  <a:srgbClr val="FF0000"/>
                </a:solidFill>
                <a:effectLst>
                  <a:reflection blurRad="6350" stA="55000" endA="300" endPos="45500" dir="5400000" sy="-100000" algn="bl" rotWithShape="0"/>
                </a:effectLst>
              </a:rPr>
              <a:t>цыган</a:t>
            </a:r>
            <a:r>
              <a:rPr lang="ru-RU" dirty="0" smtClean="0">
                <a:solidFill>
                  <a:srgbClr val="FF0000"/>
                </a:solidFill>
                <a:effectLst>
                  <a:reflection blurRad="6350" stA="55000" endA="300" endPos="45500" dir="5400000" sy="-100000" algn="bl" rotWithShape="0"/>
                </a:effectLst>
              </a:rPr>
              <a:t> и узников других национальностей лагеря смерти были построены по специальным проектам, с расчётной мощностью на уничтожение заданного количества людей. В них уничтожались люди разных национальностей, представители «низших» и враги «массовых» групп населения. В лагерях были специальные приспособления для массовых </a:t>
            </a:r>
            <a:r>
              <a:rPr lang="ru-RU" u="sng" dirty="0" smtClean="0">
                <a:solidFill>
                  <a:srgbClr val="FF0000"/>
                </a:solidFill>
                <a:effectLst>
                  <a:reflection blurRad="6350" stA="55000" endA="300" endPos="45500" dir="5400000" sy="-100000" algn="bl" rotWithShape="0"/>
                </a:effectLst>
              </a:rPr>
              <a:t>убийств</a:t>
            </a:r>
            <a:r>
              <a:rPr lang="ru-RU" dirty="0" smtClean="0">
                <a:solidFill>
                  <a:srgbClr val="FF0000"/>
                </a:solidFill>
                <a:effectLst>
                  <a:reflection blurRad="6350" stA="55000" endA="300" endPos="45500" dir="5400000" sy="-100000" algn="bl" rotWithShape="0"/>
                </a:effectLst>
              </a:rPr>
              <a:t>.</a:t>
            </a:r>
          </a:p>
          <a:p>
            <a:endParaRPr lang="ru-RU" dirty="0">
              <a:solidFill>
                <a:srgbClr val="FF0000"/>
              </a:solidFill>
            </a:endParaRPr>
          </a:p>
        </p:txBody>
      </p:sp>
      <p:pic>
        <p:nvPicPr>
          <p:cNvPr id="7" name="Содержимое 6" descr="745px-Horror_chamber_at_the_Buchenwald_concentration_camp_near_Jena,_Germany.jpg"/>
          <p:cNvPicPr>
            <a:picLocks noGrp="1" noChangeAspect="1"/>
          </p:cNvPicPr>
          <p:nvPr>
            <p:ph sz="half" idx="2"/>
          </p:nvPr>
        </p:nvPicPr>
        <p:blipFill>
          <a:blip r:embed="rId2" cstate="print"/>
          <a:stretch>
            <a:fillRect/>
          </a:stretch>
        </p:blipFill>
        <p:spPr>
          <a:xfrm>
            <a:off x="4643438" y="1500174"/>
            <a:ext cx="4040188" cy="3253843"/>
          </a:xfrm>
          <a:effectLst>
            <a:reflection blurRad="6350" stA="52000" endA="300" endPos="35000" dir="5400000" sy="-100000" algn="bl" rotWithShape="0"/>
          </a:effectLst>
        </p:spPr>
      </p:pic>
      <p:sp>
        <p:nvSpPr>
          <p:cNvPr id="5" name="Текст 4"/>
          <p:cNvSpPr>
            <a:spLocks noGrp="1"/>
          </p:cNvSpPr>
          <p:nvPr>
            <p:ph type="body" sz="quarter" idx="3"/>
          </p:nvPr>
        </p:nvSpPr>
        <p:spPr>
          <a:xfrm>
            <a:off x="539552" y="4221088"/>
            <a:ext cx="4032448" cy="2808312"/>
          </a:xfrm>
        </p:spPr>
        <p:txBody>
          <a:bodyPr>
            <a:normAutofit fontScale="70000" lnSpcReduction="20000"/>
          </a:bodyPr>
          <a:lstStyle/>
          <a:p>
            <a:r>
              <a:rPr lang="ru-RU" dirty="0" smtClean="0">
                <a:solidFill>
                  <a:srgbClr val="FF0000"/>
                </a:solidFill>
              </a:rPr>
              <a:t>Умерщвление людей в лагерях смерти было поставлено на поток. Лагерями смерти, предназначенными для массовых убийств евреев и цыган, были </a:t>
            </a:r>
            <a:r>
              <a:rPr lang="ru-RU" dirty="0" err="1" smtClean="0">
                <a:solidFill>
                  <a:srgbClr val="FF0000"/>
                </a:solidFill>
              </a:rPr>
              <a:t>Хелмно</a:t>
            </a:r>
            <a:r>
              <a:rPr lang="ru-RU" dirty="0" smtClean="0">
                <a:solidFill>
                  <a:srgbClr val="FF0000"/>
                </a:solidFill>
              </a:rPr>
              <a:t>, Треблинка, </a:t>
            </a:r>
            <a:r>
              <a:rPr lang="ru-RU" dirty="0" err="1" smtClean="0">
                <a:solidFill>
                  <a:srgbClr val="FF0000"/>
                </a:solidFill>
              </a:rPr>
              <a:t>Белжец</a:t>
            </a:r>
            <a:r>
              <a:rPr lang="ru-RU" dirty="0" smtClean="0">
                <a:solidFill>
                  <a:srgbClr val="FF0000"/>
                </a:solidFill>
              </a:rPr>
              <a:t>, </a:t>
            </a:r>
            <a:r>
              <a:rPr lang="ru-RU" dirty="0" err="1" smtClean="0">
                <a:solidFill>
                  <a:srgbClr val="FF0000"/>
                </a:solidFill>
              </a:rPr>
              <a:t>Собибор</a:t>
            </a:r>
            <a:r>
              <a:rPr lang="ru-RU" dirty="0" smtClean="0">
                <a:solidFill>
                  <a:srgbClr val="FF0000"/>
                </a:solidFill>
              </a:rPr>
              <a:t> (лагеря «Операции </a:t>
            </a:r>
            <a:r>
              <a:rPr lang="ru-RU" dirty="0" err="1" smtClean="0">
                <a:solidFill>
                  <a:srgbClr val="FF0000"/>
                </a:solidFill>
              </a:rPr>
              <a:t>Рейнхард</a:t>
            </a:r>
            <a:r>
              <a:rPr lang="ru-RU" dirty="0" smtClean="0">
                <a:solidFill>
                  <a:srgbClr val="FF0000"/>
                </a:solidFill>
              </a:rPr>
              <a:t>»), а также Майданек и Освенцим (которые были и концентрационным лагерями) в Польше. В самой Германии функционировали лагеря Бухенвальд и Дахау.</a:t>
            </a:r>
          </a:p>
          <a:p>
            <a:endParaRPr lang="ru-RU" dirty="0"/>
          </a:p>
        </p:txBody>
      </p:sp>
      <p:sp>
        <p:nvSpPr>
          <p:cNvPr id="6" name="Содержимое 5"/>
          <p:cNvSpPr>
            <a:spLocks noGrp="1"/>
          </p:cNvSpPr>
          <p:nvPr>
            <p:ph sz="quarter" idx="4"/>
          </p:nvPr>
        </p:nvSpPr>
        <p:spPr>
          <a:xfrm>
            <a:off x="4645025" y="4714883"/>
            <a:ext cx="4041775" cy="1411279"/>
          </a:xfrm>
        </p:spPr>
        <p:txBody>
          <a:bodyPr/>
          <a:lstStyle/>
          <a:p>
            <a:r>
              <a:rPr lang="ru-RU" dirty="0" smtClean="0">
                <a:solidFill>
                  <a:srgbClr val="FF0000"/>
                </a:solidFill>
              </a:rPr>
              <a:t>Крематорий Бухенвальда</a:t>
            </a:r>
            <a:endParaRPr lang="ru-RU"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par>
                                <p:cTn id="13" presetID="3" presetClass="entr" presetSubtype="1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linds(horizontal)">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gradFill flip="none" rotWithShape="1">
                  <a:gsLst>
                    <a:gs pos="0">
                      <a:srgbClr val="FFF200"/>
                    </a:gs>
                    <a:gs pos="45000">
                      <a:srgbClr val="FF7A00"/>
                    </a:gs>
                    <a:gs pos="70000">
                      <a:srgbClr val="FF0300"/>
                    </a:gs>
                    <a:gs pos="100000">
                      <a:srgbClr val="4D0808"/>
                    </a:gs>
                  </a:gsLst>
                  <a:lin ang="16200000" scaled="0"/>
                  <a:tileRect/>
                </a:gradFill>
                <a:effectLst>
                  <a:glow rad="228600">
                    <a:schemeClr val="accent3">
                      <a:satMod val="175000"/>
                      <a:alpha val="40000"/>
                    </a:schemeClr>
                  </a:glow>
                  <a:reflection blurRad="6350" stA="55000" endA="50" endPos="85000" dist="29997" dir="5400000" sy="-100000" algn="bl" rotWithShape="0"/>
                </a:effectLst>
              </a:rPr>
              <a:t>Технология уничтожения</a:t>
            </a:r>
            <a:endParaRPr lang="ru-RU" dirty="0">
              <a:gradFill flip="none" rotWithShape="1">
                <a:gsLst>
                  <a:gs pos="0">
                    <a:srgbClr val="FFF200"/>
                  </a:gs>
                  <a:gs pos="45000">
                    <a:srgbClr val="FF7A00"/>
                  </a:gs>
                  <a:gs pos="70000">
                    <a:srgbClr val="FF0300"/>
                  </a:gs>
                  <a:gs pos="100000">
                    <a:srgbClr val="4D0808"/>
                  </a:gs>
                </a:gsLst>
                <a:lin ang="16200000" scaled="0"/>
                <a:tileRect/>
              </a:gradFill>
              <a:effectLst>
                <a:glow rad="228600">
                  <a:schemeClr val="accent3">
                    <a:satMod val="175000"/>
                    <a:alpha val="40000"/>
                  </a:schemeClr>
                </a:glow>
                <a:reflection blurRad="6350" stA="55000" endA="50" endPos="85000" dist="29997" dir="5400000" sy="-100000" algn="bl" rotWithShape="0"/>
              </a:effectLst>
            </a:endParaRPr>
          </a:p>
        </p:txBody>
      </p:sp>
      <p:sp>
        <p:nvSpPr>
          <p:cNvPr id="3" name="Текст 2"/>
          <p:cNvSpPr>
            <a:spLocks noGrp="1"/>
          </p:cNvSpPr>
          <p:nvPr>
            <p:ph type="body" idx="1"/>
          </p:nvPr>
        </p:nvSpPr>
        <p:spPr>
          <a:xfrm>
            <a:off x="428970" y="1428736"/>
            <a:ext cx="4040188" cy="3201218"/>
          </a:xfrm>
        </p:spPr>
        <p:txBody>
          <a:bodyPr>
            <a:normAutofit fontScale="85000" lnSpcReduction="20000"/>
          </a:bodyPr>
          <a:lstStyle/>
          <a:p>
            <a:r>
              <a:rPr lang="ru-RU" dirty="0" smtClean="0">
                <a:solidFill>
                  <a:srgbClr val="FF0000"/>
                </a:solidFill>
              </a:rPr>
              <a:t>Типичная последовательность действий, производимых в Освенциме и Майданеке над гражданскими лицами еврейской и цыганской национальностей сразу после прибытия (в пути люди умирали в вагонах от жажды, удушья): отбор на немедленное уничтожение на выходе из вагонов; немедленная отправка отобранных для уничтожения в газовые камеры.</a:t>
            </a:r>
            <a:endParaRPr lang="ru-RU" dirty="0">
              <a:solidFill>
                <a:srgbClr val="FF0000"/>
              </a:solidFill>
            </a:endParaRPr>
          </a:p>
        </p:txBody>
      </p:sp>
      <p:sp>
        <p:nvSpPr>
          <p:cNvPr id="4" name="Содержимое 3"/>
          <p:cNvSpPr>
            <a:spLocks noGrp="1"/>
          </p:cNvSpPr>
          <p:nvPr>
            <p:ph sz="half" idx="2"/>
          </p:nvPr>
        </p:nvSpPr>
        <p:spPr>
          <a:xfrm>
            <a:off x="457200" y="4750737"/>
            <a:ext cx="4040188" cy="2071797"/>
          </a:xfrm>
        </p:spPr>
        <p:txBody>
          <a:bodyPr>
            <a:normAutofit fontScale="85000" lnSpcReduction="20000"/>
          </a:bodyPr>
          <a:lstStyle/>
          <a:p>
            <a:pPr marL="0" indent="0">
              <a:buNone/>
            </a:pPr>
            <a:r>
              <a:rPr lang="ru-RU" dirty="0" smtClean="0">
                <a:solidFill>
                  <a:srgbClr val="FF0000"/>
                </a:solidFill>
              </a:rPr>
              <a:t>В первую очередь отбирали женщин, детей, стариков и нетрудоспособных. Оставшимся предстояла татуировка номера, каторжный труд, голод. Тех, кто заболевал или просто ослабевал от голода, немедленно отправляли в газовые камеры.</a:t>
            </a:r>
            <a:endParaRPr lang="ru-RU" dirty="0">
              <a:solidFill>
                <a:srgbClr val="FF0000"/>
              </a:solidFill>
            </a:endParaRPr>
          </a:p>
        </p:txBody>
      </p:sp>
      <p:sp>
        <p:nvSpPr>
          <p:cNvPr id="5" name="Текст 4"/>
          <p:cNvSpPr>
            <a:spLocks noGrp="1"/>
          </p:cNvSpPr>
          <p:nvPr>
            <p:ph type="body" sz="quarter" idx="3"/>
          </p:nvPr>
        </p:nvSpPr>
        <p:spPr/>
        <p:txBody>
          <a:bodyPr/>
          <a:lstStyle/>
          <a:p>
            <a:endParaRPr lang="ru-RU" dirty="0"/>
          </a:p>
        </p:txBody>
      </p:sp>
      <p:sp>
        <p:nvSpPr>
          <p:cNvPr id="6" name="Содержимое 5"/>
          <p:cNvSpPr>
            <a:spLocks noGrp="1"/>
          </p:cNvSpPr>
          <p:nvPr>
            <p:ph sz="quarter" idx="4"/>
          </p:nvPr>
        </p:nvSpPr>
        <p:spPr>
          <a:xfrm>
            <a:off x="4645025" y="5572140"/>
            <a:ext cx="4041775" cy="554022"/>
          </a:xfrm>
        </p:spPr>
        <p:txBody>
          <a:bodyPr/>
          <a:lstStyle/>
          <a:p>
            <a:r>
              <a:rPr lang="ru-RU" dirty="0" smtClean="0">
                <a:solidFill>
                  <a:srgbClr val="FF0000"/>
                </a:solidFill>
              </a:rPr>
              <a:t>Освенцим</a:t>
            </a:r>
            <a:endParaRPr lang="ru-RU" dirty="0">
              <a:solidFill>
                <a:srgbClr val="FF0000"/>
              </a:solidFill>
            </a:endParaRPr>
          </a:p>
        </p:txBody>
      </p:sp>
      <p:pic>
        <p:nvPicPr>
          <p:cNvPr id="8" name="Рисунок 7" descr="http://upload.wikimedia.org/wikipedia/ru/thumb/b/bd/View_of_Auschwitz-Birkenau_Poland_January_1945.jpg/250px-View_of_Auschwitz-Birkenau_Poland_January_1945.jpg">
            <a:hlinkClick r:id="rId2"/>
          </p:cNvPr>
          <p:cNvPicPr/>
          <p:nvPr/>
        </p:nvPicPr>
        <p:blipFill>
          <a:blip r:embed="rId3" cstate="print"/>
          <a:srcRect/>
          <a:stretch>
            <a:fillRect/>
          </a:stretch>
        </p:blipFill>
        <p:spPr bwMode="auto">
          <a:xfrm>
            <a:off x="4844380" y="2196589"/>
            <a:ext cx="3857652" cy="3000396"/>
          </a:xfrm>
          <a:prstGeom prst="rect">
            <a:avLst/>
          </a:prstGeom>
          <a:noFill/>
          <a:ln w="9525">
            <a:noFill/>
            <a:miter lim="800000"/>
            <a:headEnd/>
            <a:tailEnd/>
          </a:ln>
          <a:effectLst>
            <a:reflection blurRad="6350" stA="52000" endA="300" endPos="35000" dir="5400000" sy="-100000" algn="bl" rotWithShape="0"/>
          </a:effectLst>
        </p:spPr>
      </p:pic>
      <p:pic>
        <p:nvPicPr>
          <p:cNvPr id="1026" name="Picture 2" descr="H:\Новая папка\1.0.jpg"/>
          <p:cNvPicPr>
            <a:picLocks noChangeAspect="1" noChangeArrowheads="1"/>
          </p:cNvPicPr>
          <p:nvPr/>
        </p:nvPicPr>
        <p:blipFill>
          <a:blip r:embed="rId4" cstate="print"/>
          <a:srcRect/>
          <a:stretch>
            <a:fillRect/>
          </a:stretch>
        </p:blipFill>
        <p:spPr bwMode="auto">
          <a:xfrm>
            <a:off x="4553724" y="1530344"/>
            <a:ext cx="4294927" cy="3929090"/>
          </a:xfrm>
          <a:prstGeom prst="rect">
            <a:avLst/>
          </a:prstGeom>
          <a:noFill/>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par>
                                <p:cTn id="13" presetID="3" presetClass="exit" presetSubtype="10" fill="hold" grpId="0" nodeType="withEffect">
                                  <p:stCondLst>
                                    <p:cond delay="0"/>
                                  </p:stCondLst>
                                  <p:childTnLst>
                                    <p:animEffect transition="out" filter="blinds(horizontal)">
                                      <p:cBhvr>
                                        <p:cTn id="14" dur="500"/>
                                        <p:tgtEl>
                                          <p:spTgt spid="6">
                                            <p:txEl>
                                              <p:pRg st="0" end="0"/>
                                            </p:txEl>
                                          </p:spTgt>
                                        </p:tgtEl>
                                      </p:cBhvr>
                                    </p:animEffect>
                                    <p:set>
                                      <p:cBhvr>
                                        <p:cTn id="15" dur="1" fill="hold">
                                          <p:stCondLst>
                                            <p:cond delay="499"/>
                                          </p:stCondLst>
                                        </p:cTn>
                                        <p:tgtEl>
                                          <p:spTgt spid="6">
                                            <p:txEl>
                                              <p:pRg st="0" end="0"/>
                                            </p:txEl>
                                          </p:spTgt>
                                        </p:tgtEl>
                                        <p:attrNameLst>
                                          <p:attrName>style.visibility</p:attrName>
                                        </p:attrNameLst>
                                      </p:cBhvr>
                                      <p:to>
                                        <p:strVal val="hidden"/>
                                      </p:to>
                                    </p:set>
                                  </p:childTnLst>
                                </p:cTn>
                              </p:par>
                              <p:par>
                                <p:cTn id="16" presetID="3" presetClass="entr" presetSubtype="1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blinds(horizontal)">
                                      <p:cBhvr>
                                        <p:cTn id="18" dur="5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grpId="1" nodeType="clickEffect">
                                  <p:stCondLst>
                                    <p:cond delay="0"/>
                                  </p:stCondLst>
                                  <p:childTnLst>
                                    <p:animEffect transition="out" filter="blinds(horizontal)">
                                      <p:cBhvr>
                                        <p:cTn id="22" dur="500"/>
                                        <p:tgtEl>
                                          <p:spTgt spid="3">
                                            <p:txEl>
                                              <p:pRg st="0" end="0"/>
                                            </p:txEl>
                                          </p:spTgt>
                                        </p:tgtEl>
                                      </p:cBhvr>
                                    </p:animEffect>
                                    <p:set>
                                      <p:cBhvr>
                                        <p:cTn id="23" dur="1" fill="hold">
                                          <p:stCondLst>
                                            <p:cond delay="499"/>
                                          </p:stCondLst>
                                        </p:cTn>
                                        <p:tgtEl>
                                          <p:spTgt spid="3">
                                            <p:txEl>
                                              <p:pRg st="0" end="0"/>
                                            </p:txEl>
                                          </p:spTgt>
                                        </p:tgtEl>
                                        <p:attrNameLst>
                                          <p:attrName>style.visibility</p:attrName>
                                        </p:attrNameLst>
                                      </p:cBhvr>
                                      <p:to>
                                        <p:strVal val="hidden"/>
                                      </p:to>
                                    </p:set>
                                  </p:childTnLst>
                                </p:cTn>
                              </p:par>
                              <p:par>
                                <p:cTn id="24" presetID="3" presetClass="entr" presetSubtype="10" fill="hold" grpId="0" nodeType="with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blinds(horizontal)">
                                      <p:cBhvr>
                                        <p:cTn id="2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EAB938CADCD43FB6conz-lager_0411.jpg"/>
          <p:cNvPicPr>
            <a:picLocks noGrp="1" noChangeAspect="1"/>
          </p:cNvPicPr>
          <p:nvPr>
            <p:ph sz="quarter" idx="4"/>
          </p:nvPr>
        </p:nvPicPr>
        <p:blipFill>
          <a:blip r:embed="rId2" cstate="print"/>
          <a:stretch>
            <a:fillRect/>
          </a:stretch>
        </p:blipFill>
        <p:spPr>
          <a:xfrm>
            <a:off x="5143504" y="857232"/>
            <a:ext cx="3049615" cy="4066153"/>
          </a:xfrm>
          <a:effectLst>
            <a:reflection blurRad="6350" stA="52000" endA="300" endPos="35000" dir="5400000" sy="-100000" algn="bl" rotWithShape="0"/>
          </a:effectLst>
        </p:spPr>
      </p:pic>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457200" y="388186"/>
            <a:ext cx="8229600" cy="1499344"/>
          </a:xfrm>
        </p:spPr>
        <p:txBody>
          <a:bodyPr>
            <a:normAutofit fontScale="70000" lnSpcReduction="20000"/>
          </a:bodyPr>
          <a:lstStyle/>
          <a:p>
            <a:r>
              <a:rPr lang="ru-RU" dirty="0" smtClean="0">
                <a:solidFill>
                  <a:srgbClr val="FF0000"/>
                </a:solidFill>
              </a:rPr>
              <a:t>Известны примеры героического сопротивления обречённых на смерть людей. Евреи из </a:t>
            </a:r>
            <a:r>
              <a:rPr lang="ru-RU" dirty="0" err="1" smtClean="0">
                <a:solidFill>
                  <a:srgbClr val="FF0000"/>
                </a:solidFill>
              </a:rPr>
              <a:t>Шидлицкого</a:t>
            </a:r>
            <a:r>
              <a:rPr lang="ru-RU" dirty="0" smtClean="0">
                <a:solidFill>
                  <a:srgbClr val="FF0000"/>
                </a:solidFill>
              </a:rPr>
              <a:t> гетто, взбунтовавшиеся в ноябре 1942 г. в лагере Треблинка, были перебиты охранниками лагеря; в конце 1942 г. в этом же лагере вооружённое сопротивление оказали евреи из Гродненского гетто. В августе 1943 г. заключённые ворвались в оружейные склады Треблинки и напали на охрану лагеря; 150 повстанцам удалось бежать, но сотни были схвачены и убиты.</a:t>
            </a:r>
          </a:p>
          <a:p>
            <a:endParaRPr lang="ru-RU" dirty="0"/>
          </a:p>
        </p:txBody>
      </p:sp>
      <p:sp>
        <p:nvSpPr>
          <p:cNvPr id="4" name="Содержимое 3"/>
          <p:cNvSpPr>
            <a:spLocks noGrp="1"/>
          </p:cNvSpPr>
          <p:nvPr>
            <p:ph sz="half" idx="2"/>
          </p:nvPr>
        </p:nvSpPr>
        <p:spPr>
          <a:xfrm>
            <a:off x="899592" y="1644211"/>
            <a:ext cx="4040188" cy="3951288"/>
          </a:xfrm>
        </p:spPr>
        <p:txBody>
          <a:bodyPr>
            <a:normAutofit fontScale="92500"/>
          </a:bodyPr>
          <a:lstStyle/>
          <a:p>
            <a:r>
              <a:rPr lang="ru-RU" dirty="0" smtClean="0">
                <a:solidFill>
                  <a:srgbClr val="FF0000"/>
                </a:solidFill>
              </a:rPr>
              <a:t>В Треблинке, Хелмно, </a:t>
            </a:r>
            <a:r>
              <a:rPr lang="ru-RU" dirty="0" err="1" smtClean="0">
                <a:solidFill>
                  <a:srgbClr val="FF0000"/>
                </a:solidFill>
              </a:rPr>
              <a:t>Белжеце</a:t>
            </a:r>
            <a:r>
              <a:rPr lang="ru-RU" dirty="0" smtClean="0">
                <a:solidFill>
                  <a:srgbClr val="FF0000"/>
                </a:solidFill>
              </a:rPr>
              <a:t>, </a:t>
            </a:r>
            <a:r>
              <a:rPr lang="ru-RU" dirty="0" err="1" smtClean="0">
                <a:solidFill>
                  <a:srgbClr val="FF0000"/>
                </a:solidFill>
              </a:rPr>
              <a:t>Собиборе</a:t>
            </a:r>
            <a:r>
              <a:rPr lang="ru-RU" dirty="0" smtClean="0">
                <a:solidFill>
                  <a:srgbClr val="FF0000"/>
                </a:solidFill>
              </a:rPr>
              <a:t> в живых временно оставляли лишь тех, кто помогал убирать трупы из газовых камер и сжигать их, а также сортировать вещи убитых, и тех, кто обслуживал охрану лагерей. Все остальные подлежали немедленному уничтожению.</a:t>
            </a:r>
            <a:endParaRPr lang="ru-RU" dirty="0">
              <a:solidFill>
                <a:srgbClr val="FF0000"/>
              </a:solidFill>
            </a:endParaRPr>
          </a:p>
        </p:txBody>
      </p:sp>
      <p:sp>
        <p:nvSpPr>
          <p:cNvPr id="5" name="Текст 4"/>
          <p:cNvSpPr>
            <a:spLocks noGrp="1"/>
          </p:cNvSpPr>
          <p:nvPr>
            <p:ph type="body" sz="quarter" idx="3"/>
          </p:nvPr>
        </p:nvSpPr>
        <p:spPr>
          <a:xfrm>
            <a:off x="714348" y="5863169"/>
            <a:ext cx="6786610" cy="792087"/>
          </a:xfrm>
        </p:spPr>
        <p:txBody>
          <a:bodyPr>
            <a:normAutofit fontScale="77500" lnSpcReduction="20000"/>
          </a:bodyPr>
          <a:lstStyle/>
          <a:p>
            <a:r>
              <a:rPr lang="ru-RU" dirty="0" smtClean="0">
                <a:solidFill>
                  <a:srgbClr val="FF0000"/>
                </a:solidFill>
              </a:rPr>
              <a:t>В октябре 1943 г. восстали узники лагеря Собибор; из 400 человек, прорвавшихся через заграждения, 60 удалось бежать и примкнуть к советским партизанам.</a:t>
            </a:r>
          </a:p>
          <a:p>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4">
                                            <p:txEl>
                                              <p:pRg st="0" end="0"/>
                                            </p:txEl>
                                          </p:spTgt>
                                        </p:tgtEl>
                                      </p:cBhvr>
                                    </p:animEffect>
                                    <p:set>
                                      <p:cBhvr>
                                        <p:cTn id="15" dur="1" fill="hold">
                                          <p:stCondLst>
                                            <p:cond delay="499"/>
                                          </p:stCondLst>
                                        </p:cTn>
                                        <p:tgtEl>
                                          <p:spTgt spid="4">
                                            <p:txEl>
                                              <p:pRg st="0" end="0"/>
                                            </p:txEl>
                                          </p:spTgt>
                                        </p:tgtEl>
                                        <p:attrNameLst>
                                          <p:attrName>style.visibility</p:attrName>
                                        </p:attrNameLst>
                                      </p:cBhvr>
                                      <p:to>
                                        <p:strVal val="hidden"/>
                                      </p:to>
                                    </p:set>
                                  </p:childTnLst>
                                </p:cTn>
                              </p:par>
                              <p:par>
                                <p:cTn id="16" presetID="3" presetClass="entr" presetSubtype="1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500"/>
                                        <p:tgtEl>
                                          <p:spTgt spid="3">
                                            <p:txEl>
                                              <p:pRg st="0" end="0"/>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linds(horizontal)">
                                      <p:cBhvr>
                                        <p:cTn id="2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4" grpId="1" build="p"/>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1368412"/>
          </a:xfrm>
        </p:spPr>
        <p:txBody>
          <a:bodyPr>
            <a:normAutofit fontScale="90000"/>
          </a:bodyPr>
          <a:lstStyle/>
          <a:p>
            <a:r>
              <a:rPr lang="ru-RU" sz="6000" b="1" dirty="0" smtClean="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effectLst>
              </a:rPr>
              <a:t>Виды смерти заключенных</a:t>
            </a:r>
            <a:r>
              <a:rPr lang="ru-RU" dirty="0" smtClean="0"/>
              <a:t/>
            </a:r>
            <a:br>
              <a:rPr lang="ru-RU" dirty="0" smtClean="0"/>
            </a:br>
            <a:endParaRPr lang="ru-RU" dirty="0"/>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a:xfrm>
            <a:off x="214282" y="2143116"/>
            <a:ext cx="5186370" cy="3951288"/>
          </a:xfrm>
        </p:spPr>
        <p:txBody>
          <a:bodyPr>
            <a:normAutofit fontScale="92500"/>
          </a:bodyPr>
          <a:lstStyle/>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1 : естественная смерть</a:t>
            </a:r>
          </a:p>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2 : самоубийство или смерть от несчастного случая</a:t>
            </a:r>
          </a:p>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3 : расстрел при попытке к бегству</a:t>
            </a:r>
          </a:p>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I : казнь</a:t>
            </a:r>
          </a:p>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13 : Особое распоряжение по поводу больных и слабых заключенных (акция 14f13, согласно которой слабые и больные заключенные умерщвлялись)</a:t>
            </a:r>
          </a:p>
          <a:p>
            <a:endParaRPr lang="ru-RU" dirty="0"/>
          </a:p>
        </p:txBody>
      </p:sp>
      <p:sp>
        <p:nvSpPr>
          <p:cNvPr id="5" name="Текст 4"/>
          <p:cNvSpPr>
            <a:spLocks noGrp="1"/>
          </p:cNvSpPr>
          <p:nvPr>
            <p:ph type="body" sz="quarter" idx="3"/>
          </p:nvPr>
        </p:nvSpPr>
        <p:spPr/>
        <p:txBody>
          <a:bodyPr/>
          <a:lstStyle/>
          <a:p>
            <a:endParaRPr lang="ru-RU"/>
          </a:p>
        </p:txBody>
      </p:sp>
      <p:pic>
        <p:nvPicPr>
          <p:cNvPr id="7" name="Содержимое 6" descr="6a00d8345263cd69e200e552067f8f8833-800wi.jpg"/>
          <p:cNvPicPr>
            <a:picLocks noGrp="1" noChangeAspect="1"/>
          </p:cNvPicPr>
          <p:nvPr>
            <p:ph sz="quarter" idx="4"/>
          </p:nvPr>
        </p:nvPicPr>
        <p:blipFill>
          <a:blip r:embed="rId2" cstate="print"/>
          <a:stretch>
            <a:fillRect/>
          </a:stretch>
        </p:blipFill>
        <p:spPr>
          <a:xfrm>
            <a:off x="5286380" y="1785926"/>
            <a:ext cx="3683231" cy="2670343"/>
          </a:xfr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Тема Office">
  <a:themeElements>
    <a:clrScheme name="Другая 4">
      <a:dk1>
        <a:srgbClr val="002060"/>
      </a:dk1>
      <a:lt1>
        <a:srgbClr val="000000"/>
      </a:lt1>
      <a:dk2>
        <a:srgbClr val="002060"/>
      </a:dk2>
      <a:lt2>
        <a:srgbClr val="000000"/>
      </a:lt2>
      <a:accent1>
        <a:srgbClr val="7FD13B"/>
      </a:accent1>
      <a:accent2>
        <a:srgbClr val="EA157A"/>
      </a:accent2>
      <a:accent3>
        <a:srgbClr val="FEB80A"/>
      </a:accent3>
      <a:accent4>
        <a:srgbClr val="00ADDC"/>
      </a:accent4>
      <a:accent5>
        <a:srgbClr val="738AC8"/>
      </a:accent5>
      <a:accent6>
        <a:srgbClr val="1AB39F"/>
      </a:accent6>
      <a:hlink>
        <a:srgbClr val="EE0000"/>
      </a:hlink>
      <a:folHlink>
        <a:srgbClr val="FFFF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TotalTime>
  <Words>2154</Words>
  <Application>Microsoft Office PowerPoint</Application>
  <PresentationFormat>Экран (4:3)</PresentationFormat>
  <Paragraphs>130</Paragraphs>
  <Slides>21</Slides>
  <Notes>0</Notes>
  <HiddenSlides>0</HiddenSlides>
  <MMClips>2</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21</vt:i4>
      </vt:variant>
    </vt:vector>
  </HeadingPairs>
  <TitlesOfParts>
    <vt:vector size="28" baseType="lpstr">
      <vt:lpstr>Arial</vt:lpstr>
      <vt:lpstr>Book Antiqua</vt:lpstr>
      <vt:lpstr>Bookman Old Style</vt:lpstr>
      <vt:lpstr>Bradley Hand ITC</vt:lpstr>
      <vt:lpstr>Calibri</vt:lpstr>
      <vt:lpstr>Monotype Corsiva</vt:lpstr>
      <vt:lpstr>Тема Office</vt:lpstr>
      <vt:lpstr>ВЫ ДУМАЕТЕ,ПАВШИЕ МОЛЧАТ? КОНЕЧНО,ДА - ВЫ СКАЖЕТЕ. НЕВЕРНО! ОНИ КРИЧАТ, ПОКА ЕЩЁ СТУЧАТ СЕРДЦА ЖИВЫХ И ОСЯЗАЮТ НЕРВЫ... </vt:lpstr>
      <vt:lpstr>Концентрацио́нный ла́герь, сокращённо концла́герь (англ. concentration — «сосредоточение, сбор» от лат. Concentratus — «сосредоточение») — термин, обозначающий специально оборудованный центр массового принудительного заключения и содержания следующих категорий граждан различных стран: </vt:lpstr>
      <vt:lpstr>Концентрационные лагеря нацистской Германии</vt:lpstr>
      <vt:lpstr>Презентация PowerPoint</vt:lpstr>
      <vt:lpstr>Презентация PowerPoint</vt:lpstr>
      <vt:lpstr>Описание лагерей смерти </vt:lpstr>
      <vt:lpstr>Технология уничтожения</vt:lpstr>
      <vt:lpstr>Презентация PowerPoint</vt:lpstr>
      <vt:lpstr>Виды смерти заключенных </vt:lpstr>
      <vt:lpstr>Освенцим</vt:lpstr>
      <vt:lpstr>Презентация PowerPoint</vt:lpstr>
      <vt:lpstr>Презентация PowerPoint</vt:lpstr>
      <vt:lpstr>На основании опроса и медицинского освидетельствования 2819 спасенных Красной Армией узников Освенцимского лагеря и изучения обнаруженных в нем немецких документов, остатков взорванных немцами при отступлении крематориев и газовых камер, найденных на территории лагеря трупов, вещей и документов истребленных немцами людей различных стран Европы, сохранившихся в складах и бараках лагеря, установлено: </vt:lpstr>
      <vt:lpstr>Презентация PowerPoint</vt:lpstr>
      <vt:lpstr>Презентация PowerPoint</vt:lpstr>
      <vt:lpstr>Судебно-медицинская экспертная комиссия установила, что немецкие врачи в Освенцимском лагере производили следующие эксперименты над живыми людьми: </vt:lpstr>
      <vt:lpstr>Презентация PowerPoint</vt:lpstr>
      <vt:lpstr>Убийцы детей  </vt:lpstr>
      <vt:lpstr>Пепел…..</vt:lpstr>
      <vt:lpstr>Вся литература была использована с сайта «Википедия»</vt:lpstr>
      <vt:lpstr>Спасибо за внимание…… </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 ДУМАЕТЕ,ПАВШИЕ МОЛЧАТ? КОНЕЧНО,ДА - ВЫ СКАЖЕТЕ. НЕВЕРНО! ОНИ КРИЧАТ, ПОКА ЕЩЁ СТУЧАТ СЕРДЦА ЖИВЫХ И ОСЯЗАЮТ НЕРВЫ... </dc:title>
  <dc:creator>Ученик</dc:creator>
  <cp:lastModifiedBy>Учетная запись Майкрософт</cp:lastModifiedBy>
  <cp:revision>66</cp:revision>
  <dcterms:created xsi:type="dcterms:W3CDTF">2012-04-09T07:17:48Z</dcterms:created>
  <dcterms:modified xsi:type="dcterms:W3CDTF">2015-02-21T13:58:43Z</dcterms:modified>
</cp:coreProperties>
</file>