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05" r:id="rId1"/>
  </p:sldMasterIdLst>
  <p:notesMasterIdLst>
    <p:notesMasterId r:id="rId60"/>
  </p:notesMasterIdLst>
  <p:handoutMasterIdLst>
    <p:handoutMasterId r:id="rId61"/>
  </p:handoutMasterIdLst>
  <p:sldIdLst>
    <p:sldId id="256" r:id="rId2"/>
    <p:sldId id="257" r:id="rId3"/>
    <p:sldId id="271" r:id="rId4"/>
    <p:sldId id="292" r:id="rId5"/>
    <p:sldId id="343" r:id="rId6"/>
    <p:sldId id="301" r:id="rId7"/>
    <p:sldId id="284" r:id="rId8"/>
    <p:sldId id="342" r:id="rId9"/>
    <p:sldId id="310" r:id="rId10"/>
    <p:sldId id="344" r:id="rId11"/>
    <p:sldId id="311" r:id="rId12"/>
    <p:sldId id="345" r:id="rId13"/>
    <p:sldId id="306" r:id="rId14"/>
    <p:sldId id="307" r:id="rId15"/>
    <p:sldId id="285" r:id="rId16"/>
    <p:sldId id="281" r:id="rId17"/>
    <p:sldId id="283" r:id="rId18"/>
    <p:sldId id="312" r:id="rId19"/>
    <p:sldId id="313" r:id="rId20"/>
    <p:sldId id="286" r:id="rId21"/>
    <p:sldId id="308" r:id="rId22"/>
    <p:sldId id="309" r:id="rId23"/>
    <p:sldId id="291" r:id="rId24"/>
    <p:sldId id="318" r:id="rId25"/>
    <p:sldId id="319" r:id="rId26"/>
    <p:sldId id="293" r:id="rId27"/>
    <p:sldId id="341" r:id="rId28"/>
    <p:sldId id="333" r:id="rId29"/>
    <p:sldId id="334" r:id="rId30"/>
    <p:sldId id="315" r:id="rId31"/>
    <p:sldId id="316" r:id="rId32"/>
    <p:sldId id="330" r:id="rId33"/>
    <p:sldId id="317" r:id="rId34"/>
    <p:sldId id="314" r:id="rId35"/>
    <p:sldId id="328" r:id="rId36"/>
    <p:sldId id="320" r:id="rId37"/>
    <p:sldId id="351" r:id="rId38"/>
    <p:sldId id="331" r:id="rId39"/>
    <p:sldId id="346" r:id="rId40"/>
    <p:sldId id="329" r:id="rId41"/>
    <p:sldId id="321" r:id="rId42"/>
    <p:sldId id="324" r:id="rId43"/>
    <p:sldId id="326" r:id="rId44"/>
    <p:sldId id="322" r:id="rId45"/>
    <p:sldId id="332" r:id="rId46"/>
    <p:sldId id="325" r:id="rId47"/>
    <p:sldId id="278" r:id="rId48"/>
    <p:sldId id="336" r:id="rId49"/>
    <p:sldId id="337" r:id="rId50"/>
    <p:sldId id="338" r:id="rId51"/>
    <p:sldId id="335" r:id="rId52"/>
    <p:sldId id="327" r:id="rId53"/>
    <p:sldId id="347" r:id="rId54"/>
    <p:sldId id="323" r:id="rId55"/>
    <p:sldId id="348" r:id="rId56"/>
    <p:sldId id="350" r:id="rId57"/>
    <p:sldId id="349" r:id="rId58"/>
    <p:sldId id="340" r:id="rId59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82" autoAdjust="0"/>
    <p:restoredTop sz="92100" autoAdjust="0"/>
  </p:normalViewPr>
  <p:slideViewPr>
    <p:cSldViewPr>
      <p:cViewPr varScale="1">
        <p:scale>
          <a:sx n="86" d="100"/>
          <a:sy n="86" d="100"/>
        </p:scale>
        <p:origin x="1262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-219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8D0B3AA5-97EF-4728-8935-46344CA416BB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69DF432-142E-429D-8CB9-5CAB978228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9C21FAA0-FD90-43ED-84E9-1CFBA6E4CA10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8265468-1528-42B5-9DAD-BEDD8B2347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D11B9-DAB1-4908-BCE6-9AA3982ACD51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9A932-73BB-4FB1-9A61-1F789ACB46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410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1FDCF-2AF9-486C-89EF-8CC969F37D0E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A251C-FFBA-40F3-8B57-57E8657549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782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2560" y="273629"/>
            <a:ext cx="2054880" cy="584989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6481" y="273629"/>
            <a:ext cx="6027840" cy="584989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D30B5-79D5-40EE-B549-BF13C80E3D40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EABFB-B333-44A5-A24F-6D153F2180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392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30725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881BD-CC88-4644-B2E0-2D53A977AE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865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E034E-41B0-4370-AD45-D6E3CCCBCE21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33DA7-8EE1-42FC-9419-62543456A1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337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28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14"/>
            </a:lvl1pPr>
            <a:lvl2pPr marL="414726" indent="0">
              <a:buNone/>
              <a:defRPr sz="1633"/>
            </a:lvl2pPr>
            <a:lvl3pPr marL="829452" indent="0">
              <a:buNone/>
              <a:defRPr sz="1451"/>
            </a:lvl3pPr>
            <a:lvl4pPr marL="1244178" indent="0">
              <a:buNone/>
              <a:defRPr sz="1270"/>
            </a:lvl4pPr>
            <a:lvl5pPr marL="1658904" indent="0">
              <a:buNone/>
              <a:defRPr sz="1270"/>
            </a:lvl5pPr>
            <a:lvl6pPr marL="2073631" indent="0">
              <a:buNone/>
              <a:defRPr sz="1270"/>
            </a:lvl6pPr>
            <a:lvl7pPr marL="2488357" indent="0">
              <a:buNone/>
              <a:defRPr sz="1270"/>
            </a:lvl7pPr>
            <a:lvl8pPr marL="2903083" indent="0">
              <a:buNone/>
              <a:defRPr sz="1270"/>
            </a:lvl8pPr>
            <a:lvl9pPr marL="3317809" indent="0">
              <a:buNone/>
              <a:defRPr sz="127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D6C49-B55A-455B-9C41-6547E0ACFFBF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07175-52AF-4A7E-9FD3-9B9297A910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457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6481" y="1604329"/>
            <a:ext cx="4040640" cy="4519194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5360" y="1604329"/>
            <a:ext cx="4042080" cy="4519194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A8663-B442-435C-925A-19F0CE004B3C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647E5-9F83-45B3-8DB6-646DE12555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512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1"/>
            </a:lvl4pPr>
            <a:lvl5pPr>
              <a:defRPr sz="1451"/>
            </a:lvl5pPr>
            <a:lvl6pPr>
              <a:defRPr sz="1451"/>
            </a:lvl6pPr>
            <a:lvl7pPr>
              <a:defRPr sz="1451"/>
            </a:lvl7pPr>
            <a:lvl8pPr>
              <a:defRPr sz="1451"/>
            </a:lvl8pPr>
            <a:lvl9pPr>
              <a:defRPr sz="145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1"/>
            </a:lvl4pPr>
            <a:lvl5pPr>
              <a:defRPr sz="1451"/>
            </a:lvl5pPr>
            <a:lvl6pPr>
              <a:defRPr sz="1451"/>
            </a:lvl6pPr>
            <a:lvl7pPr>
              <a:defRPr sz="1451"/>
            </a:lvl7pPr>
            <a:lvl8pPr>
              <a:defRPr sz="1451"/>
            </a:lvl8pPr>
            <a:lvl9pPr>
              <a:defRPr sz="145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22441-1882-4DA1-A5B3-C691B09E5D08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ABB7B-0238-4E1B-9D18-F777259855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728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5EF88-68F7-42C9-85E8-8D06DA8B7967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6D88E-D97E-41A5-B4E6-A2DDDC0595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743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EFB8B-B36C-4AC5-84E4-564D1C975D8D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9B257-349A-4020-9ABC-E45780B2DB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948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270"/>
            </a:lvl1pPr>
            <a:lvl2pPr marL="414726" indent="0">
              <a:buNone/>
              <a:defRPr sz="1089"/>
            </a:lvl2pPr>
            <a:lvl3pPr marL="829452" indent="0">
              <a:buNone/>
              <a:defRPr sz="907"/>
            </a:lvl3pPr>
            <a:lvl4pPr marL="1244178" indent="0">
              <a:buNone/>
              <a:defRPr sz="816"/>
            </a:lvl4pPr>
            <a:lvl5pPr marL="1658904" indent="0">
              <a:buNone/>
              <a:defRPr sz="816"/>
            </a:lvl5pPr>
            <a:lvl6pPr marL="2073631" indent="0">
              <a:buNone/>
              <a:defRPr sz="816"/>
            </a:lvl6pPr>
            <a:lvl7pPr marL="2488357" indent="0">
              <a:buNone/>
              <a:defRPr sz="816"/>
            </a:lvl7pPr>
            <a:lvl8pPr marL="2903083" indent="0">
              <a:buNone/>
              <a:defRPr sz="816"/>
            </a:lvl8pPr>
            <a:lvl9pPr marL="3317809" indent="0">
              <a:buNone/>
              <a:defRPr sz="81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CB879-34B0-4AEF-A77E-9A09F080A5BA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930AB-5361-4A1E-B44A-CA406D1104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485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3"/>
            </a:lvl1pPr>
            <a:lvl2pPr marL="414726" indent="0">
              <a:buNone/>
              <a:defRPr sz="2540"/>
            </a:lvl2pPr>
            <a:lvl3pPr marL="829452" indent="0">
              <a:buNone/>
              <a:defRPr sz="2177"/>
            </a:lvl3pPr>
            <a:lvl4pPr marL="1244178" indent="0">
              <a:buNone/>
              <a:defRPr sz="1814"/>
            </a:lvl4pPr>
            <a:lvl5pPr marL="1658904" indent="0">
              <a:buNone/>
              <a:defRPr sz="1814"/>
            </a:lvl5pPr>
            <a:lvl6pPr marL="2073631" indent="0">
              <a:buNone/>
              <a:defRPr sz="1814"/>
            </a:lvl6pPr>
            <a:lvl7pPr marL="2488357" indent="0">
              <a:buNone/>
              <a:defRPr sz="1814"/>
            </a:lvl7pPr>
            <a:lvl8pPr marL="2903083" indent="0">
              <a:buNone/>
              <a:defRPr sz="1814"/>
            </a:lvl8pPr>
            <a:lvl9pPr marL="3317809" indent="0">
              <a:buNone/>
              <a:defRPr sz="1814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270"/>
            </a:lvl1pPr>
            <a:lvl2pPr marL="414726" indent="0">
              <a:buNone/>
              <a:defRPr sz="1089"/>
            </a:lvl2pPr>
            <a:lvl3pPr marL="829452" indent="0">
              <a:buNone/>
              <a:defRPr sz="907"/>
            </a:lvl3pPr>
            <a:lvl4pPr marL="1244178" indent="0">
              <a:buNone/>
              <a:defRPr sz="816"/>
            </a:lvl4pPr>
            <a:lvl5pPr marL="1658904" indent="0">
              <a:buNone/>
              <a:defRPr sz="816"/>
            </a:lvl5pPr>
            <a:lvl6pPr marL="2073631" indent="0">
              <a:buNone/>
              <a:defRPr sz="816"/>
            </a:lvl6pPr>
            <a:lvl7pPr marL="2488357" indent="0">
              <a:buNone/>
              <a:defRPr sz="816"/>
            </a:lvl7pPr>
            <a:lvl8pPr marL="2903083" indent="0">
              <a:buNone/>
              <a:defRPr sz="816"/>
            </a:lvl8pPr>
            <a:lvl9pPr marL="3317809" indent="0">
              <a:buNone/>
              <a:defRPr sz="81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D4E80-0B4E-423B-8AC6-110EDBA7978B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37CAE0-6554-4D84-9999-939E78DC0A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719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0075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0075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6813"/>
            <a:ext cx="2122488" cy="465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 sz="1270">
                <a:solidFill>
                  <a:srgbClr val="000000"/>
                </a:solidFill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B5AB84F8-1D41-4F97-B20C-17C1A52E56F8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375" y="6246813"/>
            <a:ext cx="2892425" cy="465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 sz="1270">
                <a:solidFill>
                  <a:srgbClr val="000000"/>
                </a:solidFill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13"/>
            <a:ext cx="2122488" cy="465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fld id="{7DB4D69B-55A2-408D-8DA9-882F70D4E0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7" r:id="rId1"/>
    <p:sldLayoutId id="2147484398" r:id="rId2"/>
    <p:sldLayoutId id="2147484399" r:id="rId3"/>
    <p:sldLayoutId id="2147484400" r:id="rId4"/>
    <p:sldLayoutId id="2147484401" r:id="rId5"/>
    <p:sldLayoutId id="2147484402" r:id="rId6"/>
    <p:sldLayoutId id="2147484403" r:id="rId7"/>
    <p:sldLayoutId id="2147484404" r:id="rId8"/>
    <p:sldLayoutId id="2147484405" r:id="rId9"/>
    <p:sldLayoutId id="2147484406" r:id="rId10"/>
    <p:sldLayoutId id="2147484407" r:id="rId11"/>
    <p:sldLayoutId id="2147484408" r:id="rId12"/>
  </p:sldLayoutIdLst>
  <p:txStyles>
    <p:titleStyle>
      <a:lvl1pPr algn="ctr" defTabSz="4064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064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00">
          <a:solidFill>
            <a:srgbClr val="000000"/>
          </a:solidFill>
          <a:latin typeface="Arial" charset="0"/>
          <a:ea typeface="MS Gothic" charset="0"/>
          <a:cs typeface="MS Gothic" charset="0"/>
        </a:defRPr>
      </a:lvl2pPr>
      <a:lvl3pPr algn="ctr" defTabSz="4064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00">
          <a:solidFill>
            <a:srgbClr val="000000"/>
          </a:solidFill>
          <a:latin typeface="Arial" charset="0"/>
          <a:ea typeface="MS Gothic" charset="0"/>
          <a:cs typeface="MS Gothic" charset="0"/>
        </a:defRPr>
      </a:lvl3pPr>
      <a:lvl4pPr algn="ctr" defTabSz="4064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00">
          <a:solidFill>
            <a:srgbClr val="000000"/>
          </a:solidFill>
          <a:latin typeface="Arial" charset="0"/>
          <a:ea typeface="MS Gothic" charset="0"/>
          <a:cs typeface="MS Gothic" charset="0"/>
        </a:defRPr>
      </a:lvl4pPr>
      <a:lvl5pPr algn="ctr" defTabSz="4064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00">
          <a:solidFill>
            <a:srgbClr val="000000"/>
          </a:solidFill>
          <a:latin typeface="Arial" charset="0"/>
          <a:ea typeface="MS Gothic" charset="0"/>
          <a:cs typeface="MS Gothic" charset="0"/>
        </a:defRPr>
      </a:lvl5pPr>
      <a:lvl6pPr marL="2280994" indent="-207363" algn="ctr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91">
          <a:solidFill>
            <a:srgbClr val="000000"/>
          </a:solidFill>
          <a:latin typeface="Arial" charset="0"/>
          <a:ea typeface="MS Gothic" charset="0"/>
          <a:cs typeface="MS Gothic" charset="0"/>
        </a:defRPr>
      </a:lvl6pPr>
      <a:lvl7pPr marL="2695720" indent="-207363" algn="ctr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91">
          <a:solidFill>
            <a:srgbClr val="000000"/>
          </a:solidFill>
          <a:latin typeface="Arial" charset="0"/>
          <a:ea typeface="MS Gothic" charset="0"/>
          <a:cs typeface="MS Gothic" charset="0"/>
        </a:defRPr>
      </a:lvl7pPr>
      <a:lvl8pPr marL="3110446" indent="-207363" algn="ctr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91">
          <a:solidFill>
            <a:srgbClr val="000000"/>
          </a:solidFill>
          <a:latin typeface="Arial" charset="0"/>
          <a:ea typeface="MS Gothic" charset="0"/>
          <a:cs typeface="MS Gothic" charset="0"/>
        </a:defRPr>
      </a:lvl8pPr>
      <a:lvl9pPr marL="3525172" indent="-207363" algn="ctr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91">
          <a:solidFill>
            <a:srgbClr val="000000"/>
          </a:solidFill>
          <a:latin typeface="Arial" charset="0"/>
          <a:ea typeface="MS Gothic" charset="0"/>
          <a:cs typeface="MS Gothic" charset="0"/>
        </a:defRPr>
      </a:lvl9pPr>
    </p:titleStyle>
    <p:bodyStyle>
      <a:lvl1pPr marL="309563" indent="-309563" algn="l" defTabSz="406400" rtl="0" eaLnBrk="0" fontAlgn="base" hangingPunct="0">
        <a:lnSpc>
          <a:spcPct val="93000"/>
        </a:lnSpc>
        <a:spcBef>
          <a:spcPct val="0"/>
        </a:spcBef>
        <a:spcAft>
          <a:spcPts val="1288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3100" indent="-258763" algn="l" defTabSz="406400" rtl="0" eaLnBrk="0" fontAlgn="base" hangingPunct="0">
        <a:lnSpc>
          <a:spcPct val="93000"/>
        </a:lnSpc>
        <a:spcBef>
          <a:spcPct val="0"/>
        </a:spcBef>
        <a:spcAft>
          <a:spcPts val="1038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036638" indent="-206375" algn="l" defTabSz="406400" rtl="0" eaLnBrk="0" fontAlgn="base" hangingPunct="0">
        <a:lnSpc>
          <a:spcPct val="93000"/>
        </a:lnSpc>
        <a:spcBef>
          <a:spcPct val="0"/>
        </a:spcBef>
        <a:spcAft>
          <a:spcPts val="775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100">
          <a:solidFill>
            <a:srgbClr val="000000"/>
          </a:solidFill>
          <a:latin typeface="+mn-lt"/>
          <a:ea typeface="+mn-ea"/>
          <a:cs typeface="+mn-cs"/>
        </a:defRPr>
      </a:lvl3pPr>
      <a:lvl4pPr marL="1450975" indent="-206375" algn="l" defTabSz="406400" rtl="0" eaLnBrk="0" fontAlgn="base" hangingPunct="0">
        <a:lnSpc>
          <a:spcPct val="93000"/>
        </a:lnSpc>
        <a:spcBef>
          <a:spcPct val="0"/>
        </a:spcBef>
        <a:spcAft>
          <a:spcPts val="525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>
          <a:solidFill>
            <a:srgbClr val="000000"/>
          </a:solidFill>
          <a:latin typeface="+mn-lt"/>
          <a:ea typeface="+mn-ea"/>
          <a:cs typeface="+mn-cs"/>
        </a:defRPr>
      </a:lvl4pPr>
      <a:lvl5pPr marL="1865313" indent="-206375" algn="l" defTabSz="406400" rtl="0" eaLnBrk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>
          <a:solidFill>
            <a:srgbClr val="000000"/>
          </a:solidFill>
          <a:latin typeface="+mn-lt"/>
          <a:ea typeface="+mn-ea"/>
          <a:cs typeface="+mn-cs"/>
        </a:defRPr>
      </a:lvl5pPr>
      <a:lvl6pPr marL="2280994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14">
          <a:solidFill>
            <a:srgbClr val="000000"/>
          </a:solidFill>
          <a:latin typeface="+mn-lt"/>
          <a:ea typeface="+mn-ea"/>
          <a:cs typeface="+mn-cs"/>
        </a:defRPr>
      </a:lvl6pPr>
      <a:lvl7pPr marL="2695720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14">
          <a:solidFill>
            <a:srgbClr val="000000"/>
          </a:solidFill>
          <a:latin typeface="+mn-lt"/>
          <a:ea typeface="+mn-ea"/>
          <a:cs typeface="+mn-cs"/>
        </a:defRPr>
      </a:lvl7pPr>
      <a:lvl8pPr marL="3110446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14">
          <a:solidFill>
            <a:srgbClr val="000000"/>
          </a:solidFill>
          <a:latin typeface="+mn-lt"/>
          <a:ea typeface="+mn-ea"/>
          <a:cs typeface="+mn-cs"/>
        </a:defRPr>
      </a:lvl8pPr>
      <a:lvl9pPr marL="3525172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14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9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8913"/>
            <a:ext cx="9185275" cy="3476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n-ea"/>
              </a:rPr>
              <a:t>ПОРТФОЛИО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n-ea"/>
              </a:rPr>
              <a:t>учителя математики и информатики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n-ea"/>
              </a:rPr>
              <a:t>      МБОУ </a:t>
            </a:r>
            <a:r>
              <a:rPr lang="ru-RU" sz="3600" dirty="0" err="1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n-ea"/>
              </a:rPr>
              <a:t>Быстрянской</a:t>
            </a:r>
            <a:endParaRPr lang="ru-RU" sz="3600" dirty="0">
              <a:solidFill>
                <a:schemeClr val="accent6">
                  <a:lumMod val="75000"/>
                </a:schemeClr>
              </a:solidFill>
              <a:latin typeface="Monotype Corsiva" pitchFamily="66" charset="0"/>
              <a:ea typeface="+mn-ea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n-ea"/>
              </a:rPr>
              <a:t>средней общеобразовательной школы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dirty="0" err="1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n-ea"/>
              </a:rPr>
              <a:t>Кайновой</a:t>
            </a:r>
            <a:r>
              <a:rPr lang="ru-RU" sz="5400" dirty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n-ea"/>
              </a:rPr>
              <a:t> Светланы Анатольевны</a:t>
            </a:r>
          </a:p>
        </p:txBody>
      </p:sp>
      <p:pic>
        <p:nvPicPr>
          <p:cNvPr id="5123" name="Picture 3" descr="C:\Documents and Settings\Владелец\Мои документы\Мои рисунки\Организатор клипов (Microsoft)\splash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0" y="3929063"/>
            <a:ext cx="4071938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Рисунок 5" descr="j0431508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2438" y="5943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Users\Kabinet3\Pictures\2016-08-11\00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620713"/>
            <a:ext cx="7523163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07526" eaLnBrk="1" fontAlgn="auto" hangingPunct="1">
              <a:spcAft>
                <a:spcPts val="0"/>
              </a:spcAft>
              <a:defRPr/>
            </a:pPr>
            <a:r>
              <a:rPr lang="ru-RU" sz="3991" b="1" i="1" dirty="0" smtClean="0">
                <a:solidFill>
                  <a:schemeClr val="accent1">
                    <a:lumMod val="75000"/>
                  </a:schemeClr>
                </a:solidFill>
              </a:rPr>
              <a:t>Повышение квалификации:</a:t>
            </a:r>
            <a:br>
              <a:rPr lang="ru-RU" sz="3991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3991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36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ru-RU" altLang="ru-RU" sz="2800" b="1" smtClean="0">
                <a:latin typeface="Calibri" panose="020F0502020204030204" pitchFamily="34" charset="0"/>
              </a:rPr>
              <a:t>В 2015г в Педагогическом университете « Первое сентября» по программе «Преподавание дисциплин образовательной области «Математика (специализация информатика)»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ru-RU" altLang="ru-RU" sz="2800" b="1" smtClean="0">
                <a:latin typeface="Calibri" panose="020F0502020204030204" pitchFamily="34" charset="0"/>
              </a:rPr>
              <a:t> ( объем 108 часов)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ru-RU" altLang="ru-RU" sz="2800" b="1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Users\Kabinet3\Pictures\2016-08-11\00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50" y="0"/>
            <a:ext cx="6773863" cy="492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</a:rPr>
              <a:t>Нормативные документы </a:t>
            </a:r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>
          <a:xfrm>
            <a:off x="457200" y="1500188"/>
            <a:ext cx="8686800" cy="4525962"/>
          </a:xfrm>
        </p:spPr>
        <p:txBody>
          <a:bodyPr/>
          <a:lstStyle/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r>
              <a:rPr lang="ru-RU" sz="2903" dirty="0" smtClean="0"/>
              <a:t>Закон «Об образовании в  РФ»</a:t>
            </a:r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r>
              <a:rPr lang="ru-RU" sz="2903" dirty="0" smtClean="0"/>
              <a:t>Конвенция о правах ребенка</a:t>
            </a:r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r>
              <a:rPr lang="ru-RU" sz="2903" dirty="0" smtClean="0"/>
              <a:t>Конституция РФ </a:t>
            </a:r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r>
              <a:rPr lang="ru-RU" sz="2903" dirty="0" smtClean="0"/>
              <a:t>Устав МБОУ </a:t>
            </a:r>
            <a:r>
              <a:rPr lang="ru-RU" sz="2903" dirty="0" err="1" smtClean="0"/>
              <a:t>Быстрянской</a:t>
            </a:r>
            <a:r>
              <a:rPr lang="ru-RU" sz="2903" dirty="0" smtClean="0"/>
              <a:t> средней общеобразовательной школы</a:t>
            </a:r>
          </a:p>
        </p:txBody>
      </p:sp>
      <p:pic>
        <p:nvPicPr>
          <p:cNvPr id="17412" name="Рисунок 3" descr="j0431508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9563" y="57150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</a:rPr>
              <a:t>проблема</a:t>
            </a:r>
          </a:p>
        </p:txBody>
      </p:sp>
      <p:sp>
        <p:nvSpPr>
          <p:cNvPr id="1945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11045" indent="-311045" defTabSz="407526" eaLnBrk="1" hangingPunct="1">
              <a:spcAft>
                <a:spcPts val="1293"/>
              </a:spcAft>
              <a:buFont typeface="Wingdings 2" panose="05020102010507070707" pitchFamily="18" charset="2"/>
              <a:buNone/>
              <a:defRPr/>
            </a:pPr>
            <a:r>
              <a:rPr lang="ru-RU" sz="2903" smtClean="0"/>
              <a:t>   Обеспечение взаимосвязанного развития и совершенствование ключевых и предметных компетенций учащихся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</a:rPr>
              <a:t>Методическая тема</a:t>
            </a:r>
          </a:p>
        </p:txBody>
      </p:sp>
      <p:sp>
        <p:nvSpPr>
          <p:cNvPr id="2048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11045" indent="-311045" defTabSz="407526" eaLnBrk="1" hangingPunct="1">
              <a:spcAft>
                <a:spcPts val="1293"/>
              </a:spcAft>
              <a:buFont typeface="Wingdings 2" panose="05020102010507070707" pitchFamily="18" charset="2"/>
              <a:buNone/>
              <a:defRPr/>
            </a:pPr>
            <a:r>
              <a:rPr lang="ru-RU" sz="2903" smtClean="0"/>
              <a:t> «Использование новых информационных технологий в учебном процессе на уроках математики»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584200" y="4683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РЕЗУЛЬТАТЫ ПЕДАГОГИЧЕСКОЙ ДЕЯТЕЛЬНОСТИ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68413"/>
            <a:ext cx="8435975" cy="1108075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endParaRPr lang="ru-RU" altLang="ru-RU" sz="2800" smtClean="0"/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ru-RU" altLang="ru-RU" sz="2800" smtClean="0"/>
              <a:t>Качество знаний учащихся в  по  предмету:</a:t>
            </a:r>
          </a:p>
        </p:txBody>
      </p:sp>
      <p:graphicFrame>
        <p:nvGraphicFramePr>
          <p:cNvPr id="20484" name="Object 7"/>
          <p:cNvGraphicFramePr>
            <a:graphicFrameLocks noGrp="1" noChangeAspect="1"/>
          </p:cNvGraphicFramePr>
          <p:nvPr>
            <p:ph type="chart" sz="half" idx="2"/>
          </p:nvPr>
        </p:nvGraphicFramePr>
        <p:xfrm>
          <a:off x="1287463" y="2647950"/>
          <a:ext cx="6172200" cy="399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2" name="Диаграмма" r:id="rId3" imgW="6175783" imgH="4005419" progId="Excel.Chart.8">
                  <p:embed/>
                </p:oleObj>
              </mc:Choice>
              <mc:Fallback>
                <p:oleObj name="Диаграмма" r:id="rId3" imgW="6175783" imgH="4005419" progId="Excel.Chart.8">
                  <p:embed/>
                  <p:pic>
                    <p:nvPicPr>
                      <p:cNvPr id="0" name="Object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7463" y="2647950"/>
                        <a:ext cx="6172200" cy="3997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260350"/>
            <a:ext cx="8105775" cy="739775"/>
          </a:xfrm>
        </p:spPr>
        <p:txBody>
          <a:bodyPr/>
          <a:lstStyle/>
          <a:p>
            <a:pPr eaLnBrk="1" hangingPunct="1">
              <a:buFont typeface="Courier New" panose="02070309020205020404" pitchFamily="49" charset="0"/>
              <a:buChar char="o"/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Результаты промежуточной аттестации</a:t>
            </a:r>
          </a:p>
        </p:txBody>
      </p:sp>
      <p:graphicFrame>
        <p:nvGraphicFramePr>
          <p:cNvPr id="21507" name="Object 4"/>
          <p:cNvGraphicFramePr>
            <a:graphicFrameLocks noGrp="1" noChangeAspect="1"/>
          </p:cNvGraphicFramePr>
          <p:nvPr>
            <p:ph type="chart" sz="half" idx="2"/>
          </p:nvPr>
        </p:nvGraphicFramePr>
        <p:xfrm>
          <a:off x="469900" y="1052513"/>
          <a:ext cx="8202613" cy="522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5" r:id="rId3" imgW="8205927" imgH="5218628" progId="Excel.Chart.8">
                  <p:embed/>
                </p:oleObj>
              </mc:Choice>
              <mc:Fallback>
                <p:oleObj r:id="rId3" imgW="8205927" imgH="5218628" progId="Excel.Chart.8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900" y="1052513"/>
                        <a:ext cx="8202613" cy="5222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260350"/>
            <a:ext cx="8105775" cy="739775"/>
          </a:xfrm>
        </p:spPr>
        <p:txBody>
          <a:bodyPr/>
          <a:lstStyle/>
          <a:p>
            <a:pPr algn="ctr" eaLnBrk="1" hangingPunct="1">
              <a:buFont typeface="Courier New" panose="02070309020205020404" pitchFamily="49" charset="0"/>
              <a:buChar char="o"/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Результаты итоговой аттестации  </a:t>
            </a:r>
          </a:p>
          <a:p>
            <a:pPr algn="ctr" eaLnBrk="1" hangingPunct="1">
              <a:buFont typeface="Courier New" panose="02070309020205020404" pitchFamily="49" charset="0"/>
              <a:buChar char="o"/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11 класс ЕГЭ</a:t>
            </a:r>
          </a:p>
        </p:txBody>
      </p:sp>
      <p:graphicFrame>
        <p:nvGraphicFramePr>
          <p:cNvPr id="22531" name="Object 4"/>
          <p:cNvGraphicFramePr>
            <a:graphicFrameLocks noGrp="1" noChangeAspect="1"/>
          </p:cNvGraphicFramePr>
          <p:nvPr>
            <p:ph type="chart" sz="half" idx="2"/>
          </p:nvPr>
        </p:nvGraphicFramePr>
        <p:xfrm>
          <a:off x="704850" y="1201738"/>
          <a:ext cx="7967663" cy="5073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9" r:id="rId3" imgW="7968163" imgH="5072312" progId="Excel.Chart.8">
                  <p:embed/>
                </p:oleObj>
              </mc:Choice>
              <mc:Fallback>
                <p:oleObj r:id="rId3" imgW="7968163" imgH="5072312" progId="Excel.Chart.8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850" y="1201738"/>
                        <a:ext cx="7967663" cy="5073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260350"/>
            <a:ext cx="8105775" cy="739775"/>
          </a:xfrm>
        </p:spPr>
        <p:txBody>
          <a:bodyPr/>
          <a:lstStyle/>
          <a:p>
            <a:pPr algn="ctr" eaLnBrk="1" hangingPunct="1">
              <a:buFont typeface="Courier New" panose="02070309020205020404" pitchFamily="49" charset="0"/>
              <a:buChar char="o"/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Результаты итоговой аттестации  </a:t>
            </a:r>
          </a:p>
          <a:p>
            <a:pPr algn="ctr" eaLnBrk="1" hangingPunct="1">
              <a:buFont typeface="Courier New" panose="02070309020205020404" pitchFamily="49" charset="0"/>
              <a:buChar char="o"/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9 класс ОГЭ</a:t>
            </a:r>
          </a:p>
        </p:txBody>
      </p:sp>
      <p:graphicFrame>
        <p:nvGraphicFramePr>
          <p:cNvPr id="23555" name="Object 4"/>
          <p:cNvGraphicFramePr>
            <a:graphicFrameLocks noGrp="1" noChangeAspect="1"/>
          </p:cNvGraphicFramePr>
          <p:nvPr>
            <p:ph type="chart" sz="half" idx="2"/>
          </p:nvPr>
        </p:nvGraphicFramePr>
        <p:xfrm>
          <a:off x="704850" y="1201738"/>
          <a:ext cx="7967663" cy="5073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3" r:id="rId3" imgW="7968163" imgH="5072312" progId="Excel.Chart.8">
                  <p:embed/>
                </p:oleObj>
              </mc:Choice>
              <mc:Fallback>
                <p:oleObj r:id="rId3" imgW="7968163" imgH="5072312" progId="Excel.Chart.8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850" y="1201738"/>
                        <a:ext cx="7967663" cy="5073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9738" y="1071563"/>
            <a:ext cx="8275637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ru-RU" sz="2800" dirty="0">
              <a:solidFill>
                <a:schemeClr val="accent3">
                  <a:lumMod val="50000"/>
                </a:schemeClr>
              </a:solidFill>
              <a:latin typeface="Monotype Corsiva" pitchFamily="66" charset="0"/>
              <a:ea typeface="+mn-ea"/>
            </a:endParaRP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ru-RU" sz="2800" dirty="0">
              <a:solidFill>
                <a:schemeClr val="accent3">
                  <a:lumMod val="50000"/>
                </a:schemeClr>
              </a:solidFill>
              <a:latin typeface="Monotype Corsiva" pitchFamily="66" charset="0"/>
              <a:ea typeface="+mn-ea"/>
            </a:endParaRP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ru-RU" sz="2800" dirty="0">
              <a:solidFill>
                <a:schemeClr val="accent3">
                  <a:lumMod val="50000"/>
                </a:schemeClr>
              </a:solidFill>
              <a:latin typeface="Monotype Corsiva" pitchFamily="66" charset="0"/>
              <a:ea typeface="+mn-ea"/>
            </a:endParaRP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chemeClr val="accent3">
                  <a:lumMod val="50000"/>
                </a:schemeClr>
              </a:solidFill>
              <a:latin typeface="Monotype Corsiva" pitchFamily="66" charset="0"/>
              <a:ea typeface="+mn-ea"/>
            </a:endParaRPr>
          </a:p>
        </p:txBody>
      </p:sp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8263" y="1041400"/>
            <a:ext cx="5292725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/>
          <a:p>
            <a:pPr eaLnBrk="1" hangingPunct="1"/>
            <a:r>
              <a:rPr lang="ru-RU" altLang="ru-RU" sz="3200" smtClean="0"/>
              <a:t>Учитель математики  и информатики</a:t>
            </a:r>
          </a:p>
        </p:txBody>
      </p:sp>
      <p:sp>
        <p:nvSpPr>
          <p:cNvPr id="11271" name="Содержимое 7"/>
          <p:cNvSpPr>
            <a:spLocks noGrp="1"/>
          </p:cNvSpPr>
          <p:nvPr>
            <p:ph idx="1"/>
          </p:nvPr>
        </p:nvSpPr>
        <p:spPr>
          <a:xfrm>
            <a:off x="4032250" y="620713"/>
            <a:ext cx="5111750" cy="5853112"/>
          </a:xfrm>
        </p:spPr>
        <p:txBody>
          <a:bodyPr/>
          <a:lstStyle/>
          <a:p>
            <a:pPr marL="311045" indent="-311045" defTabSz="407526" eaLnBrk="1" hangingPunct="1">
              <a:spcAft>
                <a:spcPts val="1293"/>
              </a:spcAft>
              <a:defRPr/>
            </a:pPr>
            <a:r>
              <a:rPr lang="ru-RU" dirty="0" smtClean="0"/>
              <a:t>      </a:t>
            </a:r>
            <a:endParaRPr lang="ru-RU" b="1" dirty="0" smtClean="0"/>
          </a:p>
        </p:txBody>
      </p:sp>
      <p:sp>
        <p:nvSpPr>
          <p:cNvPr id="8198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4402138" cy="4691063"/>
          </a:xfrm>
        </p:spPr>
        <p:txBody>
          <a:bodyPr/>
          <a:lstStyle/>
          <a:p>
            <a:pPr eaLnBrk="1" hangingPunct="1">
              <a:defRPr/>
            </a:pPr>
            <a:endParaRPr lang="ru-RU" sz="4400" b="1" i="1" dirty="0" smtClean="0"/>
          </a:p>
          <a:p>
            <a:pPr eaLnBrk="1" hangingPunct="1">
              <a:defRPr/>
            </a:pPr>
            <a:r>
              <a:rPr lang="ru-RU" sz="4400" b="1" i="1" dirty="0" smtClean="0">
                <a:solidFill>
                  <a:schemeClr val="accent1">
                    <a:lumMod val="50000"/>
                  </a:schemeClr>
                </a:solidFill>
              </a:rPr>
              <a:t>КАЙНОВА</a:t>
            </a:r>
          </a:p>
          <a:p>
            <a:pPr eaLnBrk="1" hangingPunct="1">
              <a:defRPr/>
            </a:pPr>
            <a:r>
              <a:rPr lang="ru-RU" sz="4400" b="1" i="1" dirty="0" smtClean="0">
                <a:solidFill>
                  <a:schemeClr val="accent1">
                    <a:lumMod val="50000"/>
                  </a:schemeClr>
                </a:solidFill>
              </a:rPr>
              <a:t>СВЕТЛАНА</a:t>
            </a:r>
          </a:p>
          <a:p>
            <a:pPr eaLnBrk="1" hangingPunct="1">
              <a:defRPr/>
            </a:pPr>
            <a:r>
              <a:rPr lang="ru-RU" sz="4400" b="1" i="1" dirty="0" smtClean="0">
                <a:solidFill>
                  <a:schemeClr val="accent1">
                    <a:lumMod val="50000"/>
                  </a:schemeClr>
                </a:solidFill>
              </a:rPr>
              <a:t>АНАТОЛЬЕВНА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4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0075" cy="70802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</a:rPr>
              <a:t>Открытый урок</a:t>
            </a:r>
          </a:p>
        </p:txBody>
      </p:sp>
      <p:sp>
        <p:nvSpPr>
          <p:cNvPr id="23555" name="Содержимое 5"/>
          <p:cNvSpPr>
            <a:spLocks noGrp="1"/>
          </p:cNvSpPr>
          <p:nvPr>
            <p:ph idx="1"/>
          </p:nvPr>
        </p:nvSpPr>
        <p:spPr>
          <a:xfrm>
            <a:off x="457200" y="981075"/>
            <a:ext cx="8220075" cy="5141913"/>
          </a:xfrm>
        </p:spPr>
        <p:txBody>
          <a:bodyPr/>
          <a:lstStyle/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r>
              <a:rPr lang="ru-RU" sz="2903" dirty="0"/>
              <a:t>В </a:t>
            </a:r>
            <a:r>
              <a:rPr lang="ru-RU" sz="2903" dirty="0" smtClean="0">
                <a:solidFill>
                  <a:schemeClr val="accent1">
                    <a:lumMod val="75000"/>
                  </a:schemeClr>
                </a:solidFill>
              </a:rPr>
              <a:t>2011</a:t>
            </a:r>
            <a:r>
              <a:rPr lang="ru-RU" sz="2903" dirty="0" smtClean="0"/>
              <a:t> </a:t>
            </a:r>
            <a:r>
              <a:rPr lang="ru-RU" sz="2903" dirty="0"/>
              <a:t>году в 6 классе – математика -  по теме: «Подобные слагаемые » с использованием интерактивной доски на уровне </a:t>
            </a:r>
            <a:r>
              <a:rPr lang="ru-RU" sz="2903" dirty="0" smtClean="0"/>
              <a:t>района</a:t>
            </a:r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r>
              <a:rPr lang="ru-RU" sz="2903" dirty="0" smtClean="0"/>
              <a:t>В </a:t>
            </a:r>
            <a:r>
              <a:rPr lang="ru-RU" sz="2903" dirty="0" smtClean="0">
                <a:solidFill>
                  <a:schemeClr val="accent1">
                    <a:lumMod val="75000"/>
                  </a:schemeClr>
                </a:solidFill>
              </a:rPr>
              <a:t>2011</a:t>
            </a:r>
            <a:r>
              <a:rPr lang="ru-RU" sz="2903" dirty="0" smtClean="0"/>
              <a:t> году в 10 классе – алгебра-  по теме: «Решение простейших тригонометрических уравнений»  на уровне школы</a:t>
            </a:r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r>
              <a:rPr lang="ru-RU" sz="2903" dirty="0" smtClean="0"/>
              <a:t>В </a:t>
            </a:r>
            <a:r>
              <a:rPr lang="ru-RU" sz="2903" dirty="0" smtClean="0">
                <a:solidFill>
                  <a:schemeClr val="accent1">
                    <a:lumMod val="75000"/>
                  </a:schemeClr>
                </a:solidFill>
              </a:rPr>
              <a:t>2012</a:t>
            </a:r>
            <a:r>
              <a:rPr lang="ru-RU" sz="2903" dirty="0" smtClean="0"/>
              <a:t> году в 8 классе-геометрия-по теме: «Сложение векторов. Законы сложения» на уровне школы</a:t>
            </a:r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endParaRPr lang="ru-RU" sz="2903" dirty="0" smtClean="0"/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endParaRPr lang="ru-RU" sz="2903" dirty="0" smtClean="0"/>
          </a:p>
          <a:p>
            <a:pPr marL="311045" indent="-311045" defTabSz="407526" eaLnBrk="1" hangingPunct="1">
              <a:spcAft>
                <a:spcPts val="1293"/>
              </a:spcAft>
              <a:buFont typeface="Wingdings 2" panose="05020102010507070707" pitchFamily="18" charset="2"/>
              <a:buNone/>
              <a:defRPr/>
            </a:pPr>
            <a:r>
              <a:rPr lang="ru-RU" sz="2903" dirty="0" smtClean="0"/>
              <a:t>                       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4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0075" cy="49212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</a:rPr>
              <a:t>Открытый урок</a:t>
            </a:r>
          </a:p>
        </p:txBody>
      </p:sp>
      <p:sp>
        <p:nvSpPr>
          <p:cNvPr id="23555" name="Содержимое 5"/>
          <p:cNvSpPr>
            <a:spLocks noGrp="1"/>
          </p:cNvSpPr>
          <p:nvPr>
            <p:ph idx="1"/>
          </p:nvPr>
        </p:nvSpPr>
        <p:spPr>
          <a:xfrm>
            <a:off x="457200" y="765175"/>
            <a:ext cx="8220075" cy="5357813"/>
          </a:xfrm>
        </p:spPr>
        <p:txBody>
          <a:bodyPr/>
          <a:lstStyle/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r>
              <a:rPr lang="ru-RU" sz="2903" dirty="0" smtClean="0"/>
              <a:t>В </a:t>
            </a:r>
            <a:r>
              <a:rPr lang="ru-RU" sz="2903" dirty="0" smtClean="0">
                <a:solidFill>
                  <a:schemeClr val="accent1">
                    <a:lumMod val="75000"/>
                  </a:schemeClr>
                </a:solidFill>
              </a:rPr>
              <a:t>2013</a:t>
            </a:r>
            <a:r>
              <a:rPr lang="ru-RU" sz="2903" dirty="0" smtClean="0"/>
              <a:t> </a:t>
            </a:r>
            <a:r>
              <a:rPr lang="ru-RU" sz="2903" dirty="0"/>
              <a:t>году в 6 классе  математика по теме: «Основное свойство дроби» на уровне </a:t>
            </a:r>
            <a:r>
              <a:rPr lang="ru-RU" sz="2903" dirty="0" smtClean="0"/>
              <a:t>школы</a:t>
            </a:r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r>
              <a:rPr lang="ru-RU" sz="2903" dirty="0" smtClean="0">
                <a:solidFill>
                  <a:schemeClr val="accent1">
                    <a:lumMod val="75000"/>
                  </a:schemeClr>
                </a:solidFill>
              </a:rPr>
              <a:t>2013 </a:t>
            </a:r>
            <a:r>
              <a:rPr lang="ru-RU" sz="2903" dirty="0" smtClean="0"/>
              <a:t>году в 10 классе – информатика-  по теме: «Этика сетевого общения»  на уровне школы</a:t>
            </a:r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r>
              <a:rPr lang="ru-RU" sz="2903" dirty="0" smtClean="0">
                <a:solidFill>
                  <a:schemeClr val="accent1">
                    <a:lumMod val="75000"/>
                  </a:schemeClr>
                </a:solidFill>
              </a:rPr>
              <a:t>2013 </a:t>
            </a:r>
            <a:r>
              <a:rPr lang="ru-RU" sz="2903" dirty="0" smtClean="0"/>
              <a:t>году в 11 классе-алгебра-по теме: «Вычисление пределов» на уровне школы</a:t>
            </a:r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r>
              <a:rPr lang="ru-RU" sz="2903" dirty="0" smtClean="0">
                <a:solidFill>
                  <a:schemeClr val="accent1">
                    <a:lumMod val="75000"/>
                  </a:schemeClr>
                </a:solidFill>
              </a:rPr>
              <a:t>2014</a:t>
            </a:r>
            <a:r>
              <a:rPr lang="ru-RU" sz="2903" dirty="0" smtClean="0"/>
              <a:t> году в 10 классе -  информатика -  по теме: «Технология работы с формой» на уровне школы</a:t>
            </a:r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endParaRPr lang="ru-RU" sz="2903" dirty="0" smtClean="0"/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endParaRPr lang="ru-RU" sz="2903" dirty="0" smtClean="0"/>
          </a:p>
          <a:p>
            <a:pPr marL="311045" indent="-311045" defTabSz="407526" eaLnBrk="1" hangingPunct="1">
              <a:spcAft>
                <a:spcPts val="1293"/>
              </a:spcAft>
              <a:buFont typeface="Wingdings 2" panose="05020102010507070707" pitchFamily="18" charset="2"/>
              <a:buNone/>
              <a:defRPr/>
            </a:pPr>
            <a:r>
              <a:rPr lang="ru-RU" sz="2903" dirty="0" smtClean="0"/>
              <a:t>                       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4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0075" cy="49212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</a:rPr>
              <a:t>Открытый урок</a:t>
            </a:r>
          </a:p>
        </p:txBody>
      </p:sp>
      <p:sp>
        <p:nvSpPr>
          <p:cNvPr id="23555" name="Содержимое 5"/>
          <p:cNvSpPr>
            <a:spLocks noGrp="1"/>
          </p:cNvSpPr>
          <p:nvPr>
            <p:ph idx="1"/>
          </p:nvPr>
        </p:nvSpPr>
        <p:spPr>
          <a:xfrm>
            <a:off x="457200" y="765175"/>
            <a:ext cx="8220075" cy="5357813"/>
          </a:xfrm>
        </p:spPr>
        <p:txBody>
          <a:bodyPr/>
          <a:lstStyle/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r>
              <a:rPr lang="ru-RU" sz="2903" dirty="0"/>
              <a:t>В </a:t>
            </a:r>
            <a:r>
              <a:rPr lang="ru-RU" sz="2903" dirty="0">
                <a:solidFill>
                  <a:schemeClr val="accent1">
                    <a:lumMod val="75000"/>
                  </a:schemeClr>
                </a:solidFill>
              </a:rPr>
              <a:t>2014</a:t>
            </a:r>
            <a:r>
              <a:rPr lang="ru-RU" sz="2903" dirty="0"/>
              <a:t> году в </a:t>
            </a:r>
            <a:r>
              <a:rPr lang="ru-RU" sz="2903" dirty="0" smtClean="0"/>
              <a:t>7 </a:t>
            </a:r>
            <a:r>
              <a:rPr lang="ru-RU" sz="2903" dirty="0"/>
              <a:t>классе – </a:t>
            </a:r>
            <a:r>
              <a:rPr lang="ru-RU" sz="2903" dirty="0" smtClean="0"/>
              <a:t>геометрия </a:t>
            </a:r>
            <a:r>
              <a:rPr lang="ru-RU" sz="2903" dirty="0"/>
              <a:t>-  по теме: </a:t>
            </a:r>
            <a:r>
              <a:rPr lang="ru-RU" sz="2903" dirty="0" smtClean="0"/>
              <a:t>«Первый признак равенства треугольников» </a:t>
            </a:r>
            <a:r>
              <a:rPr lang="ru-RU" sz="2903" dirty="0"/>
              <a:t>с использованием интерактивной доски на уровне </a:t>
            </a:r>
            <a:r>
              <a:rPr lang="ru-RU" sz="2903" dirty="0" smtClean="0"/>
              <a:t>школы</a:t>
            </a:r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r>
              <a:rPr lang="ru-RU" sz="2903" dirty="0" smtClean="0"/>
              <a:t>В </a:t>
            </a:r>
            <a:r>
              <a:rPr lang="ru-RU" sz="2903" dirty="0" smtClean="0">
                <a:solidFill>
                  <a:schemeClr val="accent1">
                    <a:lumMod val="75000"/>
                  </a:schemeClr>
                </a:solidFill>
              </a:rPr>
              <a:t>2015</a:t>
            </a:r>
            <a:r>
              <a:rPr lang="ru-RU" sz="2903" dirty="0" smtClean="0"/>
              <a:t> году в 5 классе – математика-  по теме: «</a:t>
            </a:r>
            <a:r>
              <a:rPr lang="ru-RU" sz="2903" dirty="0" smtClean="0">
                <a:solidFill>
                  <a:schemeClr val="tx1"/>
                </a:solidFill>
              </a:rPr>
              <a:t>Умножение десятичной дроби на натуральное число»  </a:t>
            </a:r>
            <a:r>
              <a:rPr lang="ru-RU" sz="2903" dirty="0" smtClean="0"/>
              <a:t>на уровне школы</a:t>
            </a:r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endParaRPr lang="ru-RU" sz="2903" dirty="0" smtClean="0"/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endParaRPr lang="ru-RU" sz="2903" dirty="0" smtClean="0"/>
          </a:p>
          <a:p>
            <a:pPr marL="311045" indent="-311045" defTabSz="407526" eaLnBrk="1" hangingPunct="1">
              <a:spcAft>
                <a:spcPts val="1293"/>
              </a:spcAft>
              <a:buFont typeface="Wingdings 2" panose="05020102010507070707" pitchFamily="18" charset="2"/>
              <a:buNone/>
              <a:defRPr/>
            </a:pPr>
            <a:r>
              <a:rPr lang="ru-RU" sz="2903" dirty="0" smtClean="0"/>
              <a:t>                       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b="1" i="1" smtClean="0">
                <a:solidFill>
                  <a:srgbClr val="FF0000"/>
                </a:solidFill>
              </a:rPr>
              <a:t>Выступление на школьном МО естественно-математического цикла</a:t>
            </a:r>
          </a:p>
        </p:txBody>
      </p:sp>
      <p:sp>
        <p:nvSpPr>
          <p:cNvPr id="24579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11045" indent="-311045" defTabSz="407526" eaLnBrk="1" hangingPunct="1">
              <a:spcAft>
                <a:spcPts val="1293"/>
              </a:spcAft>
              <a:buFontTx/>
              <a:buChar char="-"/>
              <a:defRPr/>
            </a:pPr>
            <a:r>
              <a:rPr lang="ru-RU" sz="3000" dirty="0" smtClean="0">
                <a:solidFill>
                  <a:schemeClr val="accent1">
                    <a:lumMod val="75000"/>
                  </a:schemeClr>
                </a:solidFill>
              </a:rPr>
              <a:t>25.12.2008г</a:t>
            </a:r>
            <a:r>
              <a:rPr lang="ru-RU" sz="3000" dirty="0" smtClean="0"/>
              <a:t> «Особенности работы со слабоуспевающими учениками»</a:t>
            </a:r>
          </a:p>
          <a:p>
            <a:pPr marL="311045" indent="-311045" defTabSz="407526" eaLnBrk="1" hangingPunct="1">
              <a:spcAft>
                <a:spcPts val="1293"/>
              </a:spcAft>
              <a:buFontTx/>
              <a:buChar char="-"/>
              <a:defRPr/>
            </a:pPr>
            <a:r>
              <a:rPr lang="ru-RU" sz="3000" dirty="0" smtClean="0">
                <a:solidFill>
                  <a:schemeClr val="accent1">
                    <a:lumMod val="75000"/>
                  </a:schemeClr>
                </a:solidFill>
              </a:rPr>
              <a:t>18.03.2009г</a:t>
            </a:r>
            <a:r>
              <a:rPr lang="ru-RU" sz="3000" dirty="0" smtClean="0"/>
              <a:t> «Организация самостоятельной работы на уроках математики»</a:t>
            </a:r>
          </a:p>
          <a:p>
            <a:pPr marL="311045" indent="-311045" defTabSz="407526" eaLnBrk="1" hangingPunct="1">
              <a:spcAft>
                <a:spcPts val="1293"/>
              </a:spcAft>
              <a:buFontTx/>
              <a:buChar char="-"/>
              <a:defRPr/>
            </a:pPr>
            <a:r>
              <a:rPr lang="ru-RU" sz="3000" dirty="0" smtClean="0">
                <a:solidFill>
                  <a:schemeClr val="accent1">
                    <a:lumMod val="75000"/>
                  </a:schemeClr>
                </a:solidFill>
              </a:rPr>
              <a:t>22.04.2015г</a:t>
            </a:r>
            <a:r>
              <a:rPr lang="ru-RU" sz="3000" dirty="0" smtClean="0"/>
              <a:t> «Использование ИКТ на уроках математики»</a:t>
            </a:r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endParaRPr lang="ru-RU" sz="2903" dirty="0" smtClean="0"/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endParaRPr lang="ru-RU" sz="2903" dirty="0" smtClean="0"/>
          </a:p>
        </p:txBody>
      </p:sp>
      <p:pic>
        <p:nvPicPr>
          <p:cNvPr id="27652" name="Рисунок 3" descr="j0431508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6688" y="54292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b="1" i="1" smtClean="0">
                <a:solidFill>
                  <a:srgbClr val="FF0000"/>
                </a:solidFill>
              </a:rPr>
              <a:t>Выступление на районном МО естественно-математического цикла</a:t>
            </a:r>
          </a:p>
        </p:txBody>
      </p:sp>
      <p:sp>
        <p:nvSpPr>
          <p:cNvPr id="24579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11045" indent="-311045" defTabSz="407526" eaLnBrk="1" hangingPunct="1">
              <a:spcAft>
                <a:spcPts val="1293"/>
              </a:spcAft>
              <a:buFontTx/>
              <a:buChar char="-"/>
              <a:defRPr/>
            </a:pPr>
            <a:r>
              <a:rPr lang="ru-RU" sz="3000" dirty="0" smtClean="0">
                <a:solidFill>
                  <a:schemeClr val="accent1">
                    <a:lumMod val="75000"/>
                  </a:schemeClr>
                </a:solidFill>
              </a:rPr>
              <a:t>2013 г</a:t>
            </a:r>
            <a:r>
              <a:rPr lang="ru-RU" sz="3000" dirty="0" smtClean="0"/>
              <a:t> «Использование ИКТ в преподавании математики»</a:t>
            </a:r>
          </a:p>
          <a:p>
            <a:pPr marL="311045" indent="-311045" defTabSz="407526" eaLnBrk="1" hangingPunct="1">
              <a:spcAft>
                <a:spcPts val="1293"/>
              </a:spcAft>
              <a:buFontTx/>
              <a:buChar char="-"/>
              <a:defRPr/>
            </a:pPr>
            <a:r>
              <a:rPr lang="ru-RU" sz="3000" dirty="0" smtClean="0">
                <a:solidFill>
                  <a:schemeClr val="accent1">
                    <a:lumMod val="75000"/>
                  </a:schemeClr>
                </a:solidFill>
              </a:rPr>
              <a:t>2016 г</a:t>
            </a:r>
            <a:r>
              <a:rPr lang="ru-RU" sz="3000" dirty="0" smtClean="0"/>
              <a:t> </a:t>
            </a:r>
            <a:r>
              <a:rPr lang="ru-RU" sz="3200" dirty="0"/>
              <a:t>«Плюсы и минусы УМК  Ю.Н. Макарычева. Линия устного счета в подготовке к ЕГЭ по математике»</a:t>
            </a:r>
          </a:p>
          <a:p>
            <a:pPr marL="311045" indent="-311045" defTabSz="407526" eaLnBrk="1" hangingPunct="1">
              <a:spcAft>
                <a:spcPts val="1293"/>
              </a:spcAft>
              <a:buFontTx/>
              <a:buChar char="-"/>
              <a:defRPr/>
            </a:pPr>
            <a:endParaRPr lang="ru-RU" sz="3000" dirty="0" smtClean="0"/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endParaRPr lang="ru-RU" sz="2903" dirty="0" smtClean="0"/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endParaRPr lang="ru-RU" sz="2903" dirty="0" smtClean="0"/>
          </a:p>
        </p:txBody>
      </p:sp>
      <p:pic>
        <p:nvPicPr>
          <p:cNvPr id="28676" name="Рисунок 3" descr="j0431508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6688" y="54292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b="1" i="1" smtClean="0">
                <a:solidFill>
                  <a:srgbClr val="FF0000"/>
                </a:solidFill>
              </a:rPr>
              <a:t>Выступление на педсовете</a:t>
            </a:r>
          </a:p>
        </p:txBody>
      </p:sp>
      <p:sp>
        <p:nvSpPr>
          <p:cNvPr id="24579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11045" indent="-311045" defTabSz="407526" eaLnBrk="1" hangingPunct="1">
              <a:spcAft>
                <a:spcPts val="1293"/>
              </a:spcAft>
              <a:buFontTx/>
              <a:buChar char="-"/>
              <a:defRPr/>
            </a:pPr>
            <a:r>
              <a:rPr lang="ru-RU" sz="3000" dirty="0" smtClean="0">
                <a:solidFill>
                  <a:schemeClr val="accent1">
                    <a:lumMod val="75000"/>
                  </a:schemeClr>
                </a:solidFill>
              </a:rPr>
              <a:t>2015 г</a:t>
            </a:r>
            <a:r>
              <a:rPr lang="ru-RU" sz="3000" dirty="0" smtClean="0"/>
              <a:t> «Методы работы с учебником»</a:t>
            </a:r>
          </a:p>
          <a:p>
            <a:pPr marL="311045" indent="-311045" defTabSz="407526" eaLnBrk="1" hangingPunct="1">
              <a:spcAft>
                <a:spcPts val="1293"/>
              </a:spcAft>
              <a:buFontTx/>
              <a:buChar char="-"/>
              <a:defRPr/>
            </a:pPr>
            <a:r>
              <a:rPr lang="ru-RU" sz="3000" dirty="0" smtClean="0">
                <a:solidFill>
                  <a:schemeClr val="accent1">
                    <a:lumMod val="75000"/>
                  </a:schemeClr>
                </a:solidFill>
              </a:rPr>
              <a:t>2015 г</a:t>
            </a:r>
            <a:r>
              <a:rPr lang="ru-RU" sz="3000" dirty="0" smtClean="0"/>
              <a:t> </a:t>
            </a:r>
            <a:r>
              <a:rPr lang="ru-RU" sz="3200" dirty="0"/>
              <a:t>«Опыт работы со слабоуспевающими учащимися»</a:t>
            </a:r>
            <a:endParaRPr lang="ru-RU" sz="3000" dirty="0" smtClean="0"/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endParaRPr lang="ru-RU" sz="2903" dirty="0" smtClean="0"/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endParaRPr lang="ru-RU" sz="2903" dirty="0" smtClean="0"/>
          </a:p>
        </p:txBody>
      </p:sp>
      <p:pic>
        <p:nvPicPr>
          <p:cNvPr id="29700" name="Рисунок 3" descr="j0431508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6688" y="54292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0" y="285750"/>
            <a:ext cx="8991600" cy="1214438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Внеурочная деятельность по предмету</a:t>
            </a:r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407526" eaLnBrk="1" hangingPunct="1">
              <a:spcAft>
                <a:spcPts val="1293"/>
              </a:spcAft>
              <a:buFont typeface="Times New Roman" panose="02020603050405020304" pitchFamily="18" charset="0"/>
              <a:buNone/>
              <a:defRPr/>
            </a:pPr>
            <a:endParaRPr lang="ru-RU" sz="2903" dirty="0" smtClean="0"/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r>
              <a:rPr lang="ru-RU" sz="2903" dirty="0" smtClean="0"/>
              <a:t>Ежегодное проведение предметных недель по математике и информатике</a:t>
            </a:r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r>
              <a:rPr lang="ru-RU" sz="2903" dirty="0" smtClean="0"/>
              <a:t>Ежегодное участие в интернет-олимпиадах и интернет-конкурсах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УЧАСТИЕ В  СЕМИНАРАХ</a:t>
            </a:r>
          </a:p>
        </p:txBody>
      </p:sp>
      <p:sp>
        <p:nvSpPr>
          <p:cNvPr id="3072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2015г </a:t>
            </a:r>
            <a:r>
              <a:rPr lang="ru-RU" dirty="0" smtClean="0"/>
              <a:t>– «Использование мобильного класса на уроках и внеурочной деятельности»;</a:t>
            </a:r>
          </a:p>
          <a:p>
            <a:pPr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2015г</a:t>
            </a:r>
            <a:r>
              <a:rPr lang="ru-RU" dirty="0" smtClean="0"/>
              <a:t> – «Создание комфортных условий на уроках естественно-математического цикла как обязательная составляющая </a:t>
            </a:r>
            <a:r>
              <a:rPr lang="ru-RU" dirty="0" err="1" smtClean="0"/>
              <a:t>здоровьесберегающих</a:t>
            </a:r>
            <a:r>
              <a:rPr lang="ru-RU" dirty="0" smtClean="0"/>
              <a:t> технологий»</a:t>
            </a:r>
          </a:p>
          <a:p>
            <a:pPr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2015г</a:t>
            </a:r>
            <a:r>
              <a:rPr lang="ru-RU" dirty="0" smtClean="0"/>
              <a:t> – «Организация защиты персональных данных в соответствии с требованиями законодательства РФ»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07488" cy="620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" y="25400"/>
            <a:ext cx="9090025" cy="657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79388"/>
            <a:ext cx="8229600" cy="820737"/>
          </a:xfrm>
        </p:spPr>
        <p:txBody>
          <a:bodyPr/>
          <a:lstStyle/>
          <a:p>
            <a:pPr eaLnBrk="1" hangingPunct="1"/>
            <a:r>
              <a:rPr lang="ru-RU" altLang="ru-RU" sz="4400" b="1" i="1" smtClean="0"/>
              <a:t>ОБЩИЕ СВЕДЕНИЯ ОБ УЧИТЕЛЕ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620689"/>
            <a:ext cx="8642350" cy="6192688"/>
          </a:xfrm>
        </p:spPr>
        <p:txBody>
          <a:bodyPr>
            <a:normAutofit fontScale="85000" lnSpcReduction="20000"/>
          </a:bodyPr>
          <a:lstStyle/>
          <a:p>
            <a:pPr marL="311045" indent="-311045" defTabSz="407526" eaLnBrk="1" hangingPunct="1">
              <a:spcAft>
                <a:spcPts val="1293"/>
              </a:spcAft>
              <a:buFont typeface="Wingdings" panose="05000000000000000000" pitchFamily="2" charset="2"/>
              <a:buNone/>
              <a:defRPr/>
            </a:pPr>
            <a:endParaRPr lang="en-US" sz="2800" dirty="0" smtClean="0"/>
          </a:p>
          <a:p>
            <a:pPr marL="311045" indent="-311045" defTabSz="407526" eaLnBrk="1" hangingPunct="1">
              <a:spcAft>
                <a:spcPts val="1293"/>
              </a:spcAft>
              <a:buFont typeface="Wingdings" panose="05000000000000000000" pitchFamily="2" charset="2"/>
              <a:buNone/>
              <a:defRPr/>
            </a:pPr>
            <a:endParaRPr lang="en-US" sz="2800" dirty="0" smtClean="0"/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r>
              <a:rPr lang="ru-RU" b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Кайнова</a:t>
            </a:r>
            <a:r>
              <a:rPr lang="ru-RU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Светлана Анатольевна, 08.03.1966 года рождения</a:t>
            </a:r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r>
              <a:rPr lang="ru-RU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Образование – среднее профессиональное, повышенный уровень</a:t>
            </a:r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r>
              <a:rPr lang="ru-RU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Окончила – </a:t>
            </a:r>
            <a:r>
              <a:rPr lang="ru-RU" b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Зимовниковский</a:t>
            </a:r>
            <a:r>
              <a:rPr lang="ru-RU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педагогический колледж, в 2009 году по специальности – учитель начальных классов с дополнительной подготовкой по математике.</a:t>
            </a:r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r>
              <a:rPr lang="ru-RU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Общий трудовой стаж в МБОУ </a:t>
            </a:r>
            <a:r>
              <a:rPr lang="ru-RU" b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Быстрянской</a:t>
            </a:r>
            <a:r>
              <a:rPr lang="ru-RU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СОШ – 23 года</a:t>
            </a:r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Общий трудовой стаж (педагогический)– 12 </a:t>
            </a:r>
            <a:r>
              <a:rPr lang="ru-RU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лет</a:t>
            </a:r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r>
              <a:rPr lang="ru-RU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Педагогический стаж в данном учреждении– 12 лет</a:t>
            </a:r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1 квалификационная категория</a:t>
            </a:r>
            <a:endParaRPr lang="ru-RU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endParaRPr lang="ru-RU" sz="28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endParaRPr lang="ru-RU" sz="28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11045" indent="-311045" defTabSz="407526" eaLnBrk="1" hangingPunct="1">
              <a:spcAft>
                <a:spcPts val="1293"/>
              </a:spcAft>
              <a:buFont typeface="Wingdings 2" panose="05020102010507070707" pitchFamily="18" charset="2"/>
              <a:buNone/>
              <a:defRPr/>
            </a:pPr>
            <a:r>
              <a:rPr lang="ru-RU" sz="28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</a:t>
            </a:r>
          </a:p>
          <a:p>
            <a:pPr marL="311045" indent="-311045" defTabSz="407526" eaLnBrk="1" hangingPunct="1">
              <a:spcAft>
                <a:spcPts val="1293"/>
              </a:spcAft>
              <a:buFont typeface="Wingdings" panose="05000000000000000000" pitchFamily="2" charset="2"/>
              <a:buNone/>
              <a:defRPr/>
            </a:pPr>
            <a:endParaRPr lang="ru-RU" sz="2800" b="1" u="sng" dirty="0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0" y="285750"/>
            <a:ext cx="8991600" cy="1214438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Участие в олимпиадах и конкурсах</a:t>
            </a:r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r>
              <a:rPr lang="ru-RU" sz="2903" dirty="0" smtClean="0">
                <a:solidFill>
                  <a:schemeClr val="accent1">
                    <a:lumMod val="75000"/>
                  </a:schemeClr>
                </a:solidFill>
              </a:rPr>
              <a:t>2011-2012</a:t>
            </a:r>
            <a:r>
              <a:rPr lang="ru-RU" sz="2903" dirty="0" smtClean="0"/>
              <a:t> </a:t>
            </a:r>
            <a:r>
              <a:rPr lang="ru-RU" sz="2903" dirty="0" err="1" smtClean="0"/>
              <a:t>уч.год</a:t>
            </a:r>
            <a:r>
              <a:rPr lang="ru-RU" sz="2903" dirty="0" smtClean="0"/>
              <a:t> участие в межрегиональной заочной физико-математической олимпиаде</a:t>
            </a:r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r>
              <a:rPr lang="ru-RU" sz="2903" dirty="0" smtClean="0">
                <a:solidFill>
                  <a:schemeClr val="accent1">
                    <a:lumMod val="75000"/>
                  </a:schemeClr>
                </a:solidFill>
              </a:rPr>
              <a:t>2012-2013</a:t>
            </a:r>
            <a:r>
              <a:rPr lang="ru-RU" sz="2903" dirty="0" smtClean="0"/>
              <a:t> </a:t>
            </a:r>
            <a:r>
              <a:rPr lang="ru-RU" sz="2903" dirty="0" err="1" smtClean="0"/>
              <a:t>уч.год</a:t>
            </a:r>
            <a:r>
              <a:rPr lang="ru-RU" sz="2903" dirty="0" smtClean="0"/>
              <a:t> </a:t>
            </a:r>
            <a:r>
              <a:rPr lang="ru-RU" sz="3200" dirty="0"/>
              <a:t>Международный конкурс по математике «Кенгуру- математика для всех», «Кенгуру -  выпускникам</a:t>
            </a:r>
            <a:r>
              <a:rPr lang="ru-RU" sz="3200" dirty="0" smtClean="0"/>
              <a:t>», тестирование в форме ЕГЭ «</a:t>
            </a:r>
            <a:r>
              <a:rPr lang="en-US" sz="3200" dirty="0" smtClean="0"/>
              <a:t>SDAMEGE</a:t>
            </a:r>
            <a:r>
              <a:rPr lang="ru-RU" sz="3200" dirty="0" smtClean="0"/>
              <a:t>»</a:t>
            </a:r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2013-2014 </a:t>
            </a:r>
            <a:r>
              <a:rPr lang="ru-RU" sz="3200" dirty="0" err="1" smtClean="0"/>
              <a:t>уч.год</a:t>
            </a:r>
            <a:r>
              <a:rPr lang="ru-RU" sz="3200" dirty="0" smtClean="0"/>
              <a:t> </a:t>
            </a:r>
            <a:r>
              <a:rPr lang="ru-RU" sz="3200" dirty="0" err="1"/>
              <a:t>мультитест</a:t>
            </a:r>
            <a:r>
              <a:rPr lang="ru-RU" sz="3200" dirty="0"/>
              <a:t> по </a:t>
            </a:r>
            <a:r>
              <a:rPr lang="ru-RU" sz="3200" dirty="0" smtClean="0"/>
              <a:t>математике, </a:t>
            </a:r>
            <a:r>
              <a:rPr lang="ru-RU" sz="3200" dirty="0"/>
              <a:t>международная онлайн олимпиада «</a:t>
            </a:r>
            <a:r>
              <a:rPr lang="ru-RU" sz="3200" dirty="0" err="1"/>
              <a:t>Видеоуроки</a:t>
            </a:r>
            <a:r>
              <a:rPr lang="ru-RU" sz="3200" dirty="0"/>
              <a:t>»</a:t>
            </a:r>
            <a:endParaRPr lang="ru-RU" sz="3200" dirty="0" smtClean="0"/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endParaRPr lang="ru-RU" sz="2903" dirty="0" smtClean="0"/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endParaRPr lang="ru-RU" sz="2903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0" y="285750"/>
            <a:ext cx="8991600" cy="1214438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Участие в олимпиадах и конкурсах</a:t>
            </a:r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sz="2903" dirty="0" smtClean="0">
                <a:solidFill>
                  <a:schemeClr val="accent1">
                    <a:lumMod val="75000"/>
                  </a:schemeClr>
                </a:solidFill>
              </a:rPr>
              <a:t>2014-2015</a:t>
            </a:r>
            <a:r>
              <a:rPr lang="ru-RU" sz="2903" dirty="0" smtClean="0"/>
              <a:t> </a:t>
            </a:r>
            <a:r>
              <a:rPr lang="ru-RU" sz="2903" dirty="0" err="1" smtClean="0"/>
              <a:t>уч.год</a:t>
            </a:r>
            <a:r>
              <a:rPr lang="ru-RU" sz="2903" dirty="0" smtClean="0"/>
              <a:t> </a:t>
            </a:r>
            <a:r>
              <a:rPr lang="ru-RU" sz="3200" dirty="0" smtClean="0"/>
              <a:t>общероссийская </a:t>
            </a:r>
            <a:r>
              <a:rPr lang="ru-RU" sz="3200" dirty="0"/>
              <a:t>предметная олимпиада по математике «</a:t>
            </a:r>
            <a:r>
              <a:rPr lang="ru-RU" sz="3200" dirty="0" err="1"/>
              <a:t>Олимпус</a:t>
            </a:r>
            <a:r>
              <a:rPr lang="ru-RU" sz="3200" dirty="0"/>
              <a:t>», </a:t>
            </a:r>
          </a:p>
          <a:p>
            <a:pPr>
              <a:defRPr/>
            </a:pP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2015-2016</a:t>
            </a:r>
            <a:r>
              <a:rPr lang="ru-RU" sz="3200" dirty="0" smtClean="0"/>
              <a:t> </a:t>
            </a:r>
            <a:r>
              <a:rPr lang="ru-RU" sz="3200" dirty="0" err="1" smtClean="0"/>
              <a:t>уч.год</a:t>
            </a:r>
            <a:r>
              <a:rPr lang="ru-RU" sz="3200" dirty="0" smtClean="0"/>
              <a:t> </a:t>
            </a:r>
            <a:r>
              <a:rPr lang="ru-RU" sz="3200" dirty="0"/>
              <a:t>тестирование ЕГЭ «</a:t>
            </a:r>
            <a:r>
              <a:rPr lang="ru-RU" sz="3200" dirty="0" err="1"/>
              <a:t>Олимпус</a:t>
            </a:r>
            <a:r>
              <a:rPr lang="ru-RU" sz="3200" dirty="0"/>
              <a:t>», общероссийская предметная олимпиада по математике «</a:t>
            </a:r>
            <a:r>
              <a:rPr lang="ru-RU" sz="3200" dirty="0" err="1"/>
              <a:t>Олимпус</a:t>
            </a:r>
            <a:r>
              <a:rPr lang="ru-RU" sz="3200" dirty="0"/>
              <a:t>», международная бесплатная олимпиада по математике</a:t>
            </a:r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endParaRPr lang="ru-RU" sz="2903" dirty="0" smtClean="0"/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endParaRPr lang="ru-RU" sz="2903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463550"/>
            <a:ext cx="4376737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476250"/>
            <a:ext cx="4376738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0" y="285750"/>
            <a:ext cx="8991600" cy="1214438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Участие в олимпиадах и конкурсах</a:t>
            </a:r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2015-2016 </a:t>
            </a:r>
            <a:r>
              <a:rPr lang="ru-RU" sz="3200" dirty="0" err="1" smtClean="0"/>
              <a:t>уч.год</a:t>
            </a:r>
            <a:r>
              <a:rPr lang="ru-RU" sz="3200" dirty="0" smtClean="0"/>
              <a:t> </a:t>
            </a:r>
            <a:r>
              <a:rPr lang="ru-RU" sz="3200" dirty="0"/>
              <a:t>международная математическая игра «Лисенок» среди учащихся 5-6 классов.</a:t>
            </a:r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endParaRPr lang="ru-RU" sz="2903" dirty="0" smtClean="0"/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endParaRPr lang="ru-RU" sz="2903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0" y="285750"/>
            <a:ext cx="8991600" cy="1214438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Участие в </a:t>
            </a:r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</a:rPr>
              <a:t>вебинарах</a:t>
            </a:r>
            <a:endParaRPr lang="ru-RU" sz="32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r>
              <a:rPr lang="ru-RU" sz="3200" dirty="0"/>
              <a:t>Федеральный </a:t>
            </a:r>
            <a:r>
              <a:rPr lang="ru-RU" sz="3200" dirty="0" err="1"/>
              <a:t>вебинар</a:t>
            </a:r>
            <a:r>
              <a:rPr lang="ru-RU" sz="3200" dirty="0"/>
              <a:t> </a:t>
            </a:r>
            <a:r>
              <a:rPr lang="ru-RU" sz="3200" dirty="0" err="1"/>
              <a:t>Росшкола</a:t>
            </a:r>
            <a:r>
              <a:rPr lang="ru-RU" sz="3200" dirty="0"/>
              <a:t> по законодательству, регулирующему интернет-сайты образовательных учреждений – 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27.08.2015г;</a:t>
            </a:r>
            <a:r>
              <a:rPr lang="ru-RU" sz="3200" dirty="0"/>
              <a:t> </a:t>
            </a:r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r>
              <a:rPr lang="ru-RU" sz="3200" dirty="0"/>
              <a:t>«Открытый урок с использованием электронной формы учебника по алгебре для 10 класса авт. Колягин Ю.М.» – 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26.02.2016г;</a:t>
            </a:r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endParaRPr lang="ru-RU" sz="2903" dirty="0" smtClean="0"/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endParaRPr lang="ru-RU" sz="2903" dirty="0" smtClean="0"/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endParaRPr lang="ru-RU" sz="2903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5563" y="155575"/>
            <a:ext cx="9255126" cy="654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0" y="285750"/>
            <a:ext cx="8991600" cy="1214438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Участие в </a:t>
            </a:r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</a:rPr>
              <a:t>вебинарах</a:t>
            </a:r>
            <a:endParaRPr lang="ru-RU" sz="32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sz="3200" dirty="0"/>
              <a:t>«Открытый урок с использованием электронной формы учебника по алгебре для 8 класса авт. </a:t>
            </a:r>
            <a:r>
              <a:rPr lang="ru-RU" sz="3200" dirty="0" smtClean="0"/>
              <a:t>Колягин Ю.М.» </a:t>
            </a:r>
            <a:r>
              <a:rPr lang="ru-RU" sz="3200" dirty="0"/>
              <a:t>– 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08.02.2016г;</a:t>
            </a:r>
          </a:p>
          <a:p>
            <a:pPr>
              <a:defRPr/>
            </a:pPr>
            <a:r>
              <a:rPr lang="ru-RU" sz="3200" dirty="0" smtClean="0"/>
              <a:t>«</a:t>
            </a:r>
            <a:r>
              <a:rPr lang="ru-RU" sz="3200" dirty="0"/>
              <a:t>Открытый урок с использованием электронной формы учебника по алгебре для </a:t>
            </a:r>
            <a:r>
              <a:rPr lang="ru-RU" sz="3200" dirty="0" smtClean="0"/>
              <a:t>10 </a:t>
            </a:r>
            <a:r>
              <a:rPr lang="ru-RU" sz="3200" dirty="0"/>
              <a:t>класса авт. Макарычев Ю.Н.»</a:t>
            </a:r>
            <a:r>
              <a:rPr lang="ru-RU" sz="3200" dirty="0" smtClean="0"/>
              <a:t> </a:t>
            </a:r>
            <a:r>
              <a:rPr lang="ru-RU" sz="3200" dirty="0"/>
              <a:t>- 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29.02.2016г</a:t>
            </a:r>
            <a:r>
              <a:rPr lang="ru-RU" sz="3200" dirty="0"/>
              <a:t>;</a:t>
            </a:r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endParaRPr lang="ru-RU" sz="2903" dirty="0" smtClean="0"/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endParaRPr lang="ru-RU" sz="2903" dirty="0" smtClean="0"/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endParaRPr lang="ru-RU" sz="2903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0" y="285750"/>
            <a:ext cx="8991600" cy="1214438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Участие в </a:t>
            </a:r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</a:rPr>
              <a:t>вебинарах</a:t>
            </a:r>
            <a:endParaRPr lang="ru-RU" sz="32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sz="3200" dirty="0" smtClean="0"/>
              <a:t>«</a:t>
            </a:r>
            <a:r>
              <a:rPr lang="ru-RU" sz="3200" dirty="0"/>
              <a:t>Формируем базовые навыки. ИКТ-компетентность школьников: результаты и оценки, проблемы, решения» - 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17.03.2016г</a:t>
            </a:r>
            <a:r>
              <a:rPr lang="ru-RU" sz="3200" dirty="0"/>
              <a:t>;</a:t>
            </a:r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endParaRPr lang="ru-RU" sz="2903" dirty="0" smtClean="0"/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endParaRPr lang="ru-RU" sz="2903" dirty="0" smtClean="0"/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endParaRPr lang="ru-RU" sz="2903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15888"/>
            <a:ext cx="9217026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:\Users\Kabinet3\Pictures\2016-08-11\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0"/>
            <a:ext cx="90725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C:\Documents and Settings\1\Рабочий стол\Новый рисунок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7188" y="-55563"/>
            <a:ext cx="9501188" cy="673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131763"/>
            <a:ext cx="9505950" cy="672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0" y="285750"/>
            <a:ext cx="8991600" cy="1214438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Участие в конкурсах для учителей</a:t>
            </a:r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sz="3200" dirty="0"/>
              <a:t>интернет-конкурсе «Учительский конкурс открытых уроков  «Методические открытия» от проекта </a:t>
            </a:r>
            <a:r>
              <a:rPr lang="en-US" sz="3200" dirty="0"/>
              <a:t>mega</a:t>
            </a:r>
            <a:r>
              <a:rPr lang="ru-RU" sz="3200" dirty="0"/>
              <a:t>-</a:t>
            </a:r>
            <a:r>
              <a:rPr lang="en-US" sz="3200" dirty="0" err="1"/>
              <a:t>talant</a:t>
            </a:r>
            <a:r>
              <a:rPr lang="ru-RU" sz="3200" dirty="0"/>
              <a:t>.</a:t>
            </a:r>
            <a:r>
              <a:rPr lang="en-US" sz="3200" dirty="0"/>
              <a:t>com</a:t>
            </a:r>
            <a:r>
              <a:rPr lang="ru-RU" sz="3200" dirty="0"/>
              <a:t>» в номинации «Математика с 1 по 11 классы» с результатом 30 из 30 баллов»,</a:t>
            </a:r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endParaRPr lang="ru-RU" sz="2903" dirty="0" smtClean="0"/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endParaRPr lang="ru-RU" sz="2903" dirty="0" smtClean="0"/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endParaRPr lang="ru-RU" sz="2903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>
          <a:xfrm>
            <a:off x="0" y="285750"/>
            <a:ext cx="8991600" cy="1214438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Участие в конкурсах для учителей</a:t>
            </a:r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sz="3200" dirty="0" smtClean="0"/>
              <a:t>Участие </a:t>
            </a:r>
            <a:r>
              <a:rPr lang="ru-RU" sz="3200" dirty="0"/>
              <a:t>во всероссийском конкурсе для педагогов «</a:t>
            </a:r>
            <a:r>
              <a:rPr lang="ru-RU" sz="3200" dirty="0" err="1"/>
              <a:t>Умната</a:t>
            </a:r>
            <a:r>
              <a:rPr lang="ru-RU" sz="3200" dirty="0"/>
              <a:t>»: блиц-олимпиада «ФГОС: внеурочная деятельность-важнейший компонент современного образовательного процесса в школе» - победитель (3 место);</a:t>
            </a:r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endParaRPr lang="ru-RU" sz="2903" dirty="0" smtClean="0"/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endParaRPr lang="ru-RU" sz="2903" dirty="0" smtClean="0"/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endParaRPr lang="ru-RU" sz="2903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6513"/>
            <a:ext cx="4684713" cy="662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МОИ  ДОСТИЖЕНИЯ</a:t>
            </a:r>
          </a:p>
        </p:txBody>
      </p:sp>
      <p:pic>
        <p:nvPicPr>
          <p:cNvPr id="51203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257300"/>
            <a:ext cx="3752850" cy="5305425"/>
          </a:xfrm>
        </p:spPr>
      </p:pic>
      <p:pic>
        <p:nvPicPr>
          <p:cNvPr id="51204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268413"/>
            <a:ext cx="3744912" cy="529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9525"/>
            <a:ext cx="8229600" cy="630238"/>
          </a:xfrm>
        </p:spPr>
        <p:txBody>
          <a:bodyPr/>
          <a:lstStyle/>
          <a:p>
            <a:pPr eaLnBrk="1" hangingPunct="1"/>
            <a:r>
              <a:rPr lang="ru-RU" altLang="ru-RU" sz="3200" i="1" smtClean="0"/>
              <a:t>СВЕДЕНИЯ О НАГРАЖДЕНИЯХ</a:t>
            </a:r>
          </a:p>
        </p:txBody>
      </p:sp>
      <p:graphicFrame>
        <p:nvGraphicFramePr>
          <p:cNvPr id="52227" name="Object 5"/>
          <p:cNvGraphicFramePr>
            <a:graphicFrameLocks noChangeAspect="1"/>
          </p:cNvGraphicFramePr>
          <p:nvPr/>
        </p:nvGraphicFramePr>
        <p:xfrm>
          <a:off x="1979613" y="620713"/>
          <a:ext cx="4429125" cy="6215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5" name="Документ" r:id="rId3" imgW="5916874" imgH="8305832" progId="Word.Document.12">
                  <p:embed/>
                </p:oleObj>
              </mc:Choice>
              <mc:Fallback>
                <p:oleObj name="Документ" r:id="rId3" imgW="5916874" imgH="8305832" progId="Word.Document.1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620713"/>
                        <a:ext cx="4429125" cy="6215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333375"/>
            <a:ext cx="4691063" cy="635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333375"/>
            <a:ext cx="4508500" cy="625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206375"/>
            <a:ext cx="9115425" cy="63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smtClean="0">
                <a:solidFill>
                  <a:srgbClr val="00B050"/>
                </a:solidFill>
              </a:rPr>
              <a:t>МОЯ  АТТЕСТАЦИЯ</a:t>
            </a:r>
          </a:p>
        </p:txBody>
      </p:sp>
      <p:pic>
        <p:nvPicPr>
          <p:cNvPr id="9219" name="Picture 2" descr="D:\Users\Kabinet3\Pictures\2016-08-11\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2100" y="1368425"/>
            <a:ext cx="3992563" cy="5489575"/>
          </a:xfrm>
          <a:noFill/>
        </p:spPr>
      </p:pic>
      <p:pic>
        <p:nvPicPr>
          <p:cNvPr id="9220" name="Picture 3" descr="D:\Users\Kabinet3\Pictures\2016-08-11\00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1850" y="1341438"/>
            <a:ext cx="4011613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33363"/>
            <a:ext cx="4543425" cy="649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233363"/>
            <a:ext cx="4633912" cy="649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88913"/>
            <a:ext cx="9163050" cy="636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338"/>
            <a:ext cx="9144000" cy="653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58371" name="Picture 2" descr="D:\Users\Kabinet3\Pictures\2016-08-11\00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6588" y="179388"/>
            <a:ext cx="4519612" cy="6216650"/>
          </a:xfr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>
          <a:xfrm>
            <a:off x="0" y="285750"/>
            <a:ext cx="8991600" cy="1214438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Участие в конкурсах для учителей</a:t>
            </a:r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sz="3200" dirty="0"/>
              <a:t>В районном конкурсе «Учитель года 2016» - участник, заочный тур.</a:t>
            </a:r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endParaRPr lang="ru-RU" sz="2903" dirty="0" smtClean="0"/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endParaRPr lang="ru-RU" sz="2903" dirty="0" smtClean="0"/>
          </a:p>
          <a:p>
            <a:pPr marL="311045" indent="-311045" defTabSz="407526" eaLnBrk="1" hangingPunct="1">
              <a:spcAft>
                <a:spcPts val="1293"/>
              </a:spcAft>
              <a:buFont typeface="Courier New" panose="02070309020205020404" pitchFamily="49" charset="0"/>
              <a:buChar char="o"/>
              <a:defRPr/>
            </a:pPr>
            <a:endParaRPr lang="ru-RU" sz="2903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smtClean="0">
                <a:solidFill>
                  <a:srgbClr val="00B050"/>
                </a:solidFill>
              </a:rPr>
              <a:t>ДОСТИЖЕНИЯ МОИХ ДЕТЕЙ</a:t>
            </a:r>
          </a:p>
        </p:txBody>
      </p:sp>
      <p:pic>
        <p:nvPicPr>
          <p:cNvPr id="60419" name="Picture 2" descr="D:\Users\Kabinet3\Pictures\2016-08-11\00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341438"/>
            <a:ext cx="3822700" cy="5256212"/>
          </a:xfrm>
          <a:noFill/>
        </p:spPr>
      </p:pic>
      <p:pic>
        <p:nvPicPr>
          <p:cNvPr id="60420" name="Picture 3" descr="D:\Users\Kabinet3\Pictures\2016-08-11\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312863"/>
            <a:ext cx="3887788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I:\моя аттестация\Плугатырева Дарья - диплом первой степен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I:\моя аттестация\Гаврилов Антон - диплом второй степен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0"/>
            <a:ext cx="9024937" cy="664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b="1" smtClean="0">
                <a:solidFill>
                  <a:srgbClr val="FF00FF"/>
                </a:solidFill>
              </a:rPr>
              <a:t/>
            </a:r>
            <a:br>
              <a:rPr lang="ru-RU" altLang="ru-RU" sz="4000" b="1" smtClean="0">
                <a:solidFill>
                  <a:srgbClr val="FF00FF"/>
                </a:solidFill>
              </a:rPr>
            </a:br>
            <a:endParaRPr lang="ru-RU" altLang="ru-RU" sz="4000" b="1" smtClean="0">
              <a:solidFill>
                <a:srgbClr val="FF00FF"/>
              </a:solidFill>
            </a:endParaRPr>
          </a:p>
        </p:txBody>
      </p:sp>
      <p:sp>
        <p:nvSpPr>
          <p:cNvPr id="579596" name="Rectangle 12"/>
          <p:cNvSpPr>
            <a:spLocks noChangeArrowheads="1"/>
          </p:cNvSpPr>
          <p:nvPr/>
        </p:nvSpPr>
        <p:spPr bwMode="auto">
          <a:xfrm>
            <a:off x="611188" y="328613"/>
            <a:ext cx="8104187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/>
            <a:r>
              <a:rPr lang="uk-UA" altLang="ru-RU" sz="4400" b="1">
                <a:solidFill>
                  <a:srgbClr val="FF00FF"/>
                </a:solidFill>
              </a:rPr>
              <a:t>Я люблю свою работу! </a:t>
            </a:r>
            <a:br>
              <a:rPr lang="uk-UA" altLang="ru-RU" sz="4400" b="1">
                <a:solidFill>
                  <a:srgbClr val="FF00FF"/>
                </a:solidFill>
              </a:rPr>
            </a:br>
            <a:r>
              <a:rPr lang="uk-UA" altLang="ru-RU" sz="4400" b="1">
                <a:solidFill>
                  <a:srgbClr val="FF00FF"/>
                </a:solidFill>
              </a:rPr>
              <a:t>Я люблю своих учеников!</a:t>
            </a:r>
          </a:p>
          <a:p>
            <a:pPr algn="ctr"/>
            <a:endParaRPr lang="uk-UA" altLang="ru-RU" sz="4400" b="1">
              <a:solidFill>
                <a:srgbClr val="FF00FF"/>
              </a:solidFill>
            </a:endParaRPr>
          </a:p>
          <a:p>
            <a:pPr algn="ctr"/>
            <a:endParaRPr lang="uk-UA" altLang="ru-RU" sz="4400" b="1">
              <a:solidFill>
                <a:srgbClr val="FF00FF"/>
              </a:solidFill>
            </a:endParaRPr>
          </a:p>
          <a:p>
            <a:pPr algn="ctr"/>
            <a:endParaRPr lang="uk-UA" altLang="ru-RU" sz="4400" b="1">
              <a:solidFill>
                <a:srgbClr val="FF00FF"/>
              </a:solidFill>
            </a:endParaRPr>
          </a:p>
          <a:p>
            <a:pPr algn="ctr"/>
            <a:endParaRPr lang="uk-UA" altLang="ru-RU" sz="4400" b="1">
              <a:solidFill>
                <a:srgbClr val="FF00FF"/>
              </a:solidFill>
            </a:endParaRPr>
          </a:p>
          <a:p>
            <a:pPr algn="ctr"/>
            <a:endParaRPr lang="uk-UA" altLang="ru-RU" sz="4400" b="1">
              <a:solidFill>
                <a:srgbClr val="FF00FF"/>
              </a:solidFill>
            </a:endParaRPr>
          </a:p>
          <a:p>
            <a:pPr algn="ctr"/>
            <a:endParaRPr lang="uk-UA" altLang="ru-RU" sz="4400" b="1">
              <a:solidFill>
                <a:srgbClr val="FF00FF"/>
              </a:solidFill>
            </a:endParaRPr>
          </a:p>
        </p:txBody>
      </p:sp>
      <p:pic>
        <p:nvPicPr>
          <p:cNvPr id="579597" name="Picture 13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4038" y="2286000"/>
            <a:ext cx="4779962" cy="3913188"/>
          </a:xfrm>
          <a:noFill/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82563" y="1466850"/>
            <a:ext cx="524668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r>
              <a:rPr lang="ru-RU" altLang="ru-RU" sz="3200" b="1" i="1">
                <a:latin typeface="Century Gothic" panose="020B0502020202020204" pitchFamily="34" charset="0"/>
                <a:cs typeface="Times New Roman" panose="02020603050405020304" pitchFamily="18" charset="0"/>
              </a:rPr>
              <a:t>А мне и счастья большего не надо,</a:t>
            </a:r>
            <a:endParaRPr lang="ru-RU" altLang="ru-RU" sz="1000" b="1" i="1">
              <a:latin typeface="Century Gothic" panose="020B0502020202020204" pitchFamily="34" charset="0"/>
            </a:endParaRPr>
          </a:p>
          <a:p>
            <a:r>
              <a:rPr lang="ru-RU" altLang="ru-RU" sz="3200" b="1" i="1">
                <a:latin typeface="Century Gothic" panose="020B0502020202020204" pitchFamily="34" charset="0"/>
                <a:cs typeface="Times New Roman" panose="02020603050405020304" pitchFamily="18" charset="0"/>
              </a:rPr>
              <a:t>Когда я вижу в их глазах сиянье!</a:t>
            </a:r>
            <a:endParaRPr lang="ru-RU" altLang="ru-RU" sz="1000" b="1" i="1">
              <a:latin typeface="Century Gothic" panose="020B0502020202020204" pitchFamily="34" charset="0"/>
            </a:endParaRPr>
          </a:p>
          <a:p>
            <a:r>
              <a:rPr lang="ru-RU" altLang="ru-RU" sz="3200" b="1" i="1">
                <a:latin typeface="Century Gothic" panose="020B0502020202020204" pitchFamily="34" charset="0"/>
                <a:cs typeface="Times New Roman" panose="02020603050405020304" pitchFamily="18" charset="0"/>
              </a:rPr>
              <a:t>За труд учителя одна лишь есть награда – </a:t>
            </a:r>
            <a:endParaRPr lang="ru-RU" altLang="ru-RU" sz="1000" b="1" i="1">
              <a:latin typeface="Century Gothic" panose="020B0502020202020204" pitchFamily="34" charset="0"/>
            </a:endParaRPr>
          </a:p>
          <a:p>
            <a:r>
              <a:rPr lang="ru-RU" altLang="ru-RU" sz="3200" b="1" i="1">
                <a:latin typeface="Century Gothic" panose="020B0502020202020204" pitchFamily="34" charset="0"/>
                <a:cs typeface="Times New Roman" panose="02020603050405020304" pitchFamily="18" charset="0"/>
              </a:rPr>
              <a:t>Ответный шаг – взаимопониманье!</a:t>
            </a:r>
            <a:endParaRPr lang="ru-RU" altLang="ru-RU" sz="4000" b="1" i="1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579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579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579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1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79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79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795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79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407526" eaLnBrk="1" hangingPunct="1">
              <a:defRPr/>
            </a:pPr>
            <a:r>
              <a:rPr lang="ru-RU" sz="3991" b="1" i="1" dirty="0" smtClean="0">
                <a:solidFill>
                  <a:schemeClr val="accent2"/>
                </a:solidFill>
              </a:rPr>
              <a:t>Учебная нагрузка</a:t>
            </a:r>
            <a:br>
              <a:rPr lang="ru-RU" sz="3991" b="1" i="1" dirty="0" smtClean="0">
                <a:solidFill>
                  <a:schemeClr val="accent2"/>
                </a:solidFill>
              </a:rPr>
            </a:br>
            <a:r>
              <a:rPr lang="ru-RU" sz="3991" b="1" i="1" dirty="0" smtClean="0">
                <a:solidFill>
                  <a:schemeClr val="accent2"/>
                </a:solidFill>
              </a:rPr>
              <a:t>2016-2017 </a:t>
            </a:r>
            <a:r>
              <a:rPr lang="ru-RU" sz="3991" b="1" i="1" dirty="0" err="1" smtClean="0">
                <a:solidFill>
                  <a:schemeClr val="accent2"/>
                </a:solidFill>
              </a:rPr>
              <a:t>уч.год</a:t>
            </a:r>
            <a:endParaRPr lang="ru-RU" sz="3991" b="1" i="1" dirty="0">
              <a:solidFill>
                <a:schemeClr val="accent2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57188" y="1985963"/>
          <a:ext cx="8358187" cy="4300537"/>
        </p:xfrm>
        <a:graphic>
          <a:graphicData uri="http://schemas.openxmlformats.org/drawingml/2006/table">
            <a:tbl>
              <a:tblPr/>
              <a:tblGrid>
                <a:gridCol w="2619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0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686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969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</a:rPr>
                        <a:t>Классы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</a:rPr>
                        <a:t>Количество часов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</a:rPr>
                        <a:t>Факультативный курс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</a:rPr>
                        <a:t>Курс по выбору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7 - математика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12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9 -математика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7, 8 -информатика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10 -информатика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11 -информатика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2474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ВСЕГО                            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   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  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07526" eaLnBrk="1" fontAlgn="auto" hangingPunct="1">
              <a:spcAft>
                <a:spcPts val="0"/>
              </a:spcAft>
              <a:defRPr/>
            </a:pPr>
            <a:r>
              <a:rPr lang="ru-RU" sz="3991" b="1" i="1" dirty="0" smtClean="0">
                <a:solidFill>
                  <a:schemeClr val="accent1">
                    <a:lumMod val="75000"/>
                  </a:schemeClr>
                </a:solidFill>
              </a:rPr>
              <a:t>Повышение квалификации:</a:t>
            </a:r>
            <a:br>
              <a:rPr lang="ru-RU" sz="3991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3991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26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ru-RU" altLang="ru-RU" sz="2800" b="1" smtClean="0">
                <a:latin typeface="Calibri" panose="020F0502020204030204" pitchFamily="34" charset="0"/>
              </a:rPr>
              <a:t>В 2007г в Донском институте информационного образования  по программе «Пользователь ПК с основами создания электронных иллюстративных приложений»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ru-RU" altLang="ru-RU" sz="2800" b="1" smtClean="0">
                <a:latin typeface="Calibri" panose="020F0502020204030204" pitchFamily="34" charset="0"/>
              </a:rPr>
              <a:t>В 2009 году закончила обучение в Зимовниковском  колледже, дипломная работа по теме:  «Обучение по методике Занкова»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ru-RU" altLang="ru-RU" sz="2800" b="1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Users\Kabinet3\Pictures\2016-08-11\0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3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07526" eaLnBrk="1" fontAlgn="auto" hangingPunct="1">
              <a:spcAft>
                <a:spcPts val="0"/>
              </a:spcAft>
              <a:defRPr/>
            </a:pPr>
            <a:r>
              <a:rPr lang="ru-RU" sz="3991" b="1" i="1" dirty="0" smtClean="0">
                <a:solidFill>
                  <a:schemeClr val="accent1">
                    <a:lumMod val="75000"/>
                  </a:schemeClr>
                </a:solidFill>
              </a:rPr>
              <a:t>Повышение квалификации:</a:t>
            </a:r>
            <a:br>
              <a:rPr lang="ru-RU" sz="3991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3991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31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ru-RU" altLang="ru-RU" sz="2800" b="1" smtClean="0">
                <a:latin typeface="Calibri" panose="020F0502020204030204" pitchFamily="34" charset="0"/>
              </a:rPr>
              <a:t>В 2012г в ГБОУ ДПО РО Ростовском институте повышения квалификации и профессиональной переподготовки работников образования по проблеме «Конструирование современного урока в контексте ФГОС как фактор достижения личностных, метапредметных и предметных результатов каждым обучающимся математике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ru-RU" altLang="ru-RU" sz="2800" b="1" smtClean="0">
                <a:latin typeface="Calibri" panose="020F0502020204030204" pitchFamily="34" charset="0"/>
              </a:rPr>
              <a:t> ( объем 72 часа)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ru-RU" altLang="ru-RU" sz="2800" b="1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rtfolio_uchitelya_1417587735_64658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S Gothic"/>
        <a:cs typeface="MS Gothic"/>
      </a:majorFont>
      <a:minorFont>
        <a:latin typeface="Arial"/>
        <a:ea typeface="MS Gothic"/>
        <a:cs typeface="MS Gothic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Portfolio_uchitelya_1417587735_64658</Template>
  <TotalTime>1736</TotalTime>
  <Words>995</Words>
  <Application>Microsoft Office PowerPoint</Application>
  <PresentationFormat>Экран (4:3)</PresentationFormat>
  <Paragraphs>151</Paragraphs>
  <Slides>58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58</vt:i4>
      </vt:variant>
    </vt:vector>
  </HeadingPairs>
  <TitlesOfParts>
    <vt:vector size="73" baseType="lpstr">
      <vt:lpstr>MS Gothic</vt:lpstr>
      <vt:lpstr>Arial</vt:lpstr>
      <vt:lpstr>Arial Unicode MS</vt:lpstr>
      <vt:lpstr>Calibri</vt:lpstr>
      <vt:lpstr>Century Gothic</vt:lpstr>
      <vt:lpstr>Courier New</vt:lpstr>
      <vt:lpstr>Franklin Gothic Book</vt:lpstr>
      <vt:lpstr>Monotype Corsiva</vt:lpstr>
      <vt:lpstr>Times New Roman</vt:lpstr>
      <vt:lpstr>Wingdings</vt:lpstr>
      <vt:lpstr>Wingdings 2</vt:lpstr>
      <vt:lpstr>Portfolio_uchitelya_1417587735_64658</vt:lpstr>
      <vt:lpstr>Диаграмма</vt:lpstr>
      <vt:lpstr>Диаграмма Microsoft Excel</vt:lpstr>
      <vt:lpstr>Документ</vt:lpstr>
      <vt:lpstr>Презентация PowerPoint</vt:lpstr>
      <vt:lpstr>Учитель математики  и информатики</vt:lpstr>
      <vt:lpstr>ОБЩИЕ СВЕДЕНИЯ ОБ УЧИТЕЛЕ</vt:lpstr>
      <vt:lpstr>Презентация PowerPoint</vt:lpstr>
      <vt:lpstr>МОЯ  АТТЕСТАЦИЯ</vt:lpstr>
      <vt:lpstr>Учебная нагрузка 2016-2017 уч.год</vt:lpstr>
      <vt:lpstr>Повышение квалификации: </vt:lpstr>
      <vt:lpstr>Презентация PowerPoint</vt:lpstr>
      <vt:lpstr>Повышение квалификации: </vt:lpstr>
      <vt:lpstr>Презентация PowerPoint</vt:lpstr>
      <vt:lpstr>Повышение квалификации: </vt:lpstr>
      <vt:lpstr>Презентация PowerPoint</vt:lpstr>
      <vt:lpstr>Нормативные документы </vt:lpstr>
      <vt:lpstr>проблема</vt:lpstr>
      <vt:lpstr>Методическая тема</vt:lpstr>
      <vt:lpstr>РЕЗУЛЬТАТЫ ПЕДАГОГИЧЕСКОЙ ДЕЯТЕЛЬНОСТИ</vt:lpstr>
      <vt:lpstr>Презентация PowerPoint</vt:lpstr>
      <vt:lpstr>Презентация PowerPoint</vt:lpstr>
      <vt:lpstr>Презентация PowerPoint</vt:lpstr>
      <vt:lpstr>Открытый урок</vt:lpstr>
      <vt:lpstr>Открытый урок</vt:lpstr>
      <vt:lpstr>Открытый урок</vt:lpstr>
      <vt:lpstr>Выступление на школьном МО естественно-математического цикла</vt:lpstr>
      <vt:lpstr>Выступление на районном МО естественно-математического цикла</vt:lpstr>
      <vt:lpstr>Выступление на педсовете</vt:lpstr>
      <vt:lpstr>Внеурочная деятельность по предмету</vt:lpstr>
      <vt:lpstr>УЧАСТИЕ В  СЕМИНАРАХ</vt:lpstr>
      <vt:lpstr>Презентация PowerPoint</vt:lpstr>
      <vt:lpstr>Презентация PowerPoint</vt:lpstr>
      <vt:lpstr>Участие в олимпиадах и конкурсах</vt:lpstr>
      <vt:lpstr>Участие в олимпиадах и конкурсах</vt:lpstr>
      <vt:lpstr>Презентация PowerPoint</vt:lpstr>
      <vt:lpstr>Участие в олимпиадах и конкурсах</vt:lpstr>
      <vt:lpstr>Участие в вебинарах</vt:lpstr>
      <vt:lpstr>Презентация PowerPoint</vt:lpstr>
      <vt:lpstr>Участие в вебинарах</vt:lpstr>
      <vt:lpstr>Участие в вебинарах</vt:lpstr>
      <vt:lpstr>Презентация PowerPoint</vt:lpstr>
      <vt:lpstr>Презентация PowerPoint</vt:lpstr>
      <vt:lpstr>Презентация PowerPoint</vt:lpstr>
      <vt:lpstr>Участие в конкурсах для учителей</vt:lpstr>
      <vt:lpstr>Презентация PowerPoint</vt:lpstr>
      <vt:lpstr>Презентация PowerPoint</vt:lpstr>
      <vt:lpstr>Участие в конкурсах для учителей</vt:lpstr>
      <vt:lpstr>Презентация PowerPoint</vt:lpstr>
      <vt:lpstr>МОИ  ДОСТИЖЕНИЯ</vt:lpstr>
      <vt:lpstr>СВЕДЕНИЯ О НАГРАЖДЕНИЯХ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в конкурсах для учителей</vt:lpstr>
      <vt:lpstr>ДОСТИЖЕНИЯ МОИХ ДЕТЕЙ</vt:lpstr>
      <vt:lpstr>Презентация PowerPoint</vt:lpstr>
      <vt:lpstr>Презентация PowerPoint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Ирина</dc:creator>
  <cp:lastModifiedBy>oleg-23@live.com</cp:lastModifiedBy>
  <cp:revision>384</cp:revision>
  <dcterms:created xsi:type="dcterms:W3CDTF">2008-12-23T16:56:03Z</dcterms:created>
  <dcterms:modified xsi:type="dcterms:W3CDTF">2016-12-09T06:34:43Z</dcterms:modified>
</cp:coreProperties>
</file>