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sldIdLst>
    <p:sldId id="256" r:id="rId2"/>
    <p:sldId id="260" r:id="rId3"/>
    <p:sldId id="278" r:id="rId4"/>
    <p:sldId id="281" r:id="rId5"/>
    <p:sldId id="284" r:id="rId6"/>
    <p:sldId id="285" r:id="rId7"/>
    <p:sldId id="286" r:id="rId8"/>
    <p:sldId id="287" r:id="rId9"/>
    <p:sldId id="288" r:id="rId10"/>
    <p:sldId id="291" r:id="rId11"/>
    <p:sldId id="293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274" r:id="rId33"/>
    <p:sldId id="258" r:id="rId34"/>
    <p:sldId id="305" r:id="rId35"/>
    <p:sldId id="306" r:id="rId36"/>
    <p:sldId id="307" r:id="rId37"/>
    <p:sldId id="327" r:id="rId38"/>
    <p:sldId id="350" r:id="rId39"/>
    <p:sldId id="329" r:id="rId40"/>
    <p:sldId id="351" r:id="rId41"/>
    <p:sldId id="330" r:id="rId42"/>
    <p:sldId id="352" r:id="rId43"/>
    <p:sldId id="332" r:id="rId44"/>
    <p:sldId id="353" r:id="rId45"/>
    <p:sldId id="334" r:id="rId46"/>
    <p:sldId id="355" r:id="rId47"/>
    <p:sldId id="336" r:id="rId48"/>
    <p:sldId id="354" r:id="rId49"/>
    <p:sldId id="338" r:id="rId50"/>
    <p:sldId id="356" r:id="rId51"/>
    <p:sldId id="340" r:id="rId52"/>
    <p:sldId id="357" r:id="rId53"/>
    <p:sldId id="342" r:id="rId54"/>
    <p:sldId id="358" r:id="rId55"/>
    <p:sldId id="344" r:id="rId56"/>
    <p:sldId id="359" r:id="rId57"/>
    <p:sldId id="346" r:id="rId58"/>
    <p:sldId id="360" r:id="rId59"/>
    <p:sldId id="349" r:id="rId60"/>
    <p:sldId id="275" r:id="rId61"/>
    <p:sldId id="259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5B41D-DB4B-4CB2-A79D-6B4FD72EB36B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8CAA1-1574-4761-AA00-34F562059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CAA1-1574-4761-AA00-34F5620596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651083-C968-4C2F-8832-31FC0C2474EC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4A89A2-4FC9-4D2F-AC6E-7A84681F52D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oscow@info.peterburg.ru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1089;&#1072;&#1084;&#1099;&#1081;%20&#1091;&#1084;&#1085;&#1099;&#1081;%202%20&#1090;&#1091;&#1088;.exe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49.xml"/><Relationship Id="rId3" Type="http://schemas.openxmlformats.org/officeDocument/2006/relationships/slide" Target="slide55.xml"/><Relationship Id="rId7" Type="http://schemas.openxmlformats.org/officeDocument/2006/relationships/slide" Target="slide43.xml"/><Relationship Id="rId12" Type="http://schemas.openxmlformats.org/officeDocument/2006/relationships/slide" Target="slide51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11" Type="http://schemas.openxmlformats.org/officeDocument/2006/relationships/slide" Target="slide47.xml"/><Relationship Id="rId5" Type="http://schemas.openxmlformats.org/officeDocument/2006/relationships/slide" Target="slide41.xml"/><Relationship Id="rId10" Type="http://schemas.openxmlformats.org/officeDocument/2006/relationships/slide" Target="slide35.xml"/><Relationship Id="rId4" Type="http://schemas.openxmlformats.org/officeDocument/2006/relationships/slide" Target="slide53.xml"/><Relationship Id="rId9" Type="http://schemas.openxmlformats.org/officeDocument/2006/relationships/slide" Target="slide3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&#1080;&#1089;&#1090;&#1086;&#1088;&#1080;&#1103;%20&#1055;&#1050;%20XX%20&#1074;.pptx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&#1080;&#1085;&#1090;&#1077;&#1088;&#1085;&#1077;&#1090;.pptx" TargetMode="Externa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76;&#1077;&#1083;&#1080;.pptx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&#1072;&#1083;&#1075;&#1086;&#1088;&#1080;&#1090;&#1084;&#1099;.pptx" TargetMode="Externa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92;&#1086;&#1088;&#1084;&#1072;&#1094;&#1080;&#1103;.pptx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9;&#1090;&#1088;&#1086;&#1081;&#1089;&#1090;&#1074;&#1086;%20&#1055;&#1050;.pptx" TargetMode="Externa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0;&#1089;&#1090;&#1077;&#1084;&#1099;%20&#1089;&#1095;&#1080;&#1089;&#1083;&#1077;&#1085;&#1080;&#1103;.pptx" TargetMode="Externa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80;&#1088;&#1086;&#1074;&#1072;&#1085;&#1080;&#1077;.ppt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101;&#1085;&#1075;.pptx" TargetMode="Externa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&#1048;&#1050;&#1058;.pptx" TargetMode="Externa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&#1080;&#1089;&#1090;&#1086;&#1088;&#1080;&#1103;%20&#1042;&#1058;.pptx" TargetMode="Externa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4;.pptx" TargetMode="Externa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2;&#1084;&#1099;&#1081;%20&#1091;&#1084;&#1085;&#1099;&#1081;%203%20&#1090;&#1091;&#1088;(&#1086;&#1090;&#1082;&#1088;&#1099;&#1074;&#1072;&#1085;&#1080;&#1077;%20&#1103;&#1095;&#1077;&#1077;&#1082;).ex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умный </a:t>
            </a:r>
            <a:b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информатике</a:t>
            </a:r>
            <a:endParaRPr lang="ru-RU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643446"/>
            <a:ext cx="7854696" cy="1752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Для 10-11 классов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Copyright©</a:t>
            </a:r>
            <a:r>
              <a:rPr lang="ru-RU" dirty="0" smtClean="0">
                <a:solidFill>
                  <a:srgbClr val="FF0000"/>
                </a:solidFill>
              </a:rPr>
              <a:t>Фирсов А.Н.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3400" y="914400"/>
            <a:ext cx="7772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4000" i="1" dirty="0"/>
              <a:t>    </a:t>
            </a:r>
            <a:r>
              <a:rPr lang="ru-RU" sz="4000" b="1" dirty="0"/>
              <a:t>Сколько бит информации</a:t>
            </a:r>
          </a:p>
          <a:p>
            <a:pPr marL="342900" indent="-342900"/>
            <a:r>
              <a:rPr lang="ru-RU" sz="4000" b="1" dirty="0"/>
              <a:t>          необходимо для кодирования одной буквы?</a:t>
            </a:r>
          </a:p>
          <a:p>
            <a:pPr marL="342900" indent="-342900"/>
            <a:endParaRPr lang="ru-RU" sz="4000" b="1" dirty="0"/>
          </a:p>
          <a:p>
            <a:pPr marL="2171700" lvl="4" indent="-342900"/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 </a:t>
            </a:r>
            <a:r>
              <a:rPr lang="ru-RU" sz="4000" b="1" dirty="0"/>
              <a:t>1</a:t>
            </a:r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Б)</a:t>
            </a:r>
            <a:r>
              <a:rPr lang="ru-RU" sz="4000" b="1" dirty="0" smtClean="0"/>
              <a:t>  0</a:t>
            </a:r>
            <a:endParaRPr lang="ru-RU" sz="4000" b="1" dirty="0"/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 8</a:t>
            </a:r>
            <a:endParaRPr lang="ru-RU" sz="4000" b="1" dirty="0"/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16</a:t>
            </a:r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066800"/>
            <a:ext cx="7162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4000" i="1" dirty="0"/>
              <a:t>      </a:t>
            </a:r>
            <a:r>
              <a:rPr lang="ru-RU" sz="4000" b="1" dirty="0"/>
              <a:t>Сколько байт в слове</a:t>
            </a:r>
          </a:p>
          <a:p>
            <a:pPr marL="342900" indent="-342900"/>
            <a:r>
              <a:rPr lang="ru-RU" sz="4000" b="1" dirty="0"/>
              <a:t>           ТЕХНОЛОГИЯ?</a:t>
            </a:r>
          </a:p>
          <a:p>
            <a:pPr marL="342900" indent="-342900"/>
            <a:endParaRPr lang="ru-RU" sz="4000" b="1" dirty="0"/>
          </a:p>
          <a:p>
            <a:pPr marL="2171700" lvl="4" indent="-342900"/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10</a:t>
            </a:r>
            <a:endParaRPr lang="ru-RU" sz="4000" b="1" dirty="0"/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/>
              <a:t> 192</a:t>
            </a:r>
            <a:endParaRPr lang="ru-RU" sz="4000" b="1" dirty="0"/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80</a:t>
            </a:r>
            <a:endParaRPr lang="ru-RU" sz="4000" b="1" dirty="0"/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 2</a:t>
            </a:r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71472" y="1071546"/>
            <a:ext cx="849463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4000" b="1" dirty="0" smtClean="0"/>
              <a:t>Электронная </a:t>
            </a:r>
            <a:r>
              <a:rPr lang="ru-RU" sz="4000" b="1" dirty="0"/>
              <a:t>схема для </a:t>
            </a:r>
            <a:endParaRPr lang="ru-RU" sz="4000" b="1" dirty="0" smtClean="0"/>
          </a:p>
          <a:p>
            <a:pPr>
              <a:tabLst>
                <a:tab pos="457200" algn="l"/>
              </a:tabLst>
            </a:pPr>
            <a:r>
              <a:rPr lang="ru-RU" sz="4000" b="1" dirty="0" smtClean="0"/>
              <a:t>Управления внешними </a:t>
            </a:r>
          </a:p>
          <a:p>
            <a:pPr>
              <a:tabLst>
                <a:tab pos="457200" algn="l"/>
              </a:tabLst>
            </a:pPr>
            <a:r>
              <a:rPr lang="ru-RU" sz="4000" b="1" dirty="0" smtClean="0"/>
              <a:t>устройствами</a:t>
            </a:r>
            <a:r>
              <a:rPr lang="ru-RU" sz="4000" b="1" dirty="0"/>
              <a:t>:</a:t>
            </a:r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А)</a:t>
            </a:r>
            <a:r>
              <a:rPr lang="ru-RU" sz="4000" b="1" dirty="0"/>
              <a:t> Плоттер	</a:t>
            </a:r>
            <a:r>
              <a:rPr lang="ru-RU" sz="4000" b="1" dirty="0" smtClean="0"/>
              <a:t>      </a:t>
            </a:r>
            <a:r>
              <a:rPr lang="ru-RU" sz="4000" b="1" dirty="0" smtClean="0">
                <a:solidFill>
                  <a:srgbClr val="FF0000"/>
                </a:solidFill>
              </a:rPr>
              <a:t>Б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Контролер	</a:t>
            </a:r>
          </a:p>
          <a:p>
            <a:pPr>
              <a:tabLst>
                <a:tab pos="457200" algn="l"/>
              </a:tabLst>
            </a:pPr>
            <a:r>
              <a:rPr lang="ru-RU" sz="4000" b="1" dirty="0"/>
              <a:t>	</a:t>
            </a:r>
            <a:endParaRPr lang="en-US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Сканер		</a:t>
            </a:r>
            <a:r>
              <a:rPr lang="ru-RU" sz="4000" b="1" dirty="0" smtClean="0"/>
              <a:t>      </a:t>
            </a:r>
            <a:r>
              <a:rPr lang="ru-RU" sz="4000" b="1" dirty="0" smtClean="0">
                <a:solidFill>
                  <a:srgbClr val="FF0000"/>
                </a:solidFill>
              </a:rPr>
              <a:t>Г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Драйвер 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142852"/>
            <a:ext cx="876776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4000" b="1" dirty="0" smtClean="0"/>
              <a:t>Реляционная </a:t>
            </a:r>
            <a:r>
              <a:rPr lang="ru-RU" sz="4000" b="1" dirty="0"/>
              <a:t>база данных может</a:t>
            </a:r>
          </a:p>
          <a:p>
            <a:pPr algn="ctr">
              <a:tabLst>
                <a:tab pos="457200" algn="l"/>
              </a:tabLst>
            </a:pPr>
            <a:r>
              <a:rPr lang="ru-RU" sz="4000" b="1" dirty="0"/>
              <a:t> быть представлена в форме:</a:t>
            </a:r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 smtClean="0">
                <a:solidFill>
                  <a:srgbClr val="FF0000"/>
                </a:solidFill>
              </a:rPr>
              <a:t>  А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Гипертекста</a:t>
            </a:r>
          </a:p>
          <a:p>
            <a:pPr>
              <a:tabLst>
                <a:tab pos="457200" algn="l"/>
              </a:tabLst>
            </a:pPr>
            <a:r>
              <a:rPr lang="ru-RU" sz="4000" b="1" dirty="0"/>
              <a:t>				</a:t>
            </a:r>
          </a:p>
          <a:p>
            <a:pPr>
              <a:tabLst>
                <a:tab pos="457200" algn="l"/>
              </a:tabLst>
            </a:pPr>
            <a:r>
              <a:rPr lang="ru-RU" sz="4000" b="1" dirty="0" smtClean="0">
                <a:solidFill>
                  <a:srgbClr val="FF0000"/>
                </a:solidFill>
              </a:rPr>
              <a:t>  Б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Алгоритма	</a:t>
            </a:r>
          </a:p>
          <a:p>
            <a:pPr>
              <a:tabLst>
                <a:tab pos="457200" algn="l"/>
              </a:tabLst>
            </a:pPr>
            <a:r>
              <a:rPr lang="ru-RU" sz="4000" b="1" dirty="0"/>
              <a:t>	</a:t>
            </a:r>
          </a:p>
          <a:p>
            <a:pPr>
              <a:tabLst>
                <a:tab pos="457200" algn="l"/>
              </a:tabLst>
            </a:pPr>
            <a:r>
              <a:rPr lang="ru-RU" sz="4000" b="1" dirty="0" smtClean="0">
                <a:solidFill>
                  <a:srgbClr val="FF0000"/>
                </a:solidFill>
              </a:rPr>
              <a:t>  В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Иерархического каталога</a:t>
            </a:r>
          </a:p>
          <a:p>
            <a:pPr>
              <a:tabLst>
                <a:tab pos="457200" algn="l"/>
              </a:tabLst>
            </a:pPr>
            <a:r>
              <a:rPr lang="ru-RU" sz="4000" b="1" dirty="0"/>
              <a:t>	</a:t>
            </a:r>
          </a:p>
          <a:p>
            <a:pPr>
              <a:tabLst>
                <a:tab pos="457200" algn="l"/>
              </a:tabLst>
            </a:pPr>
            <a:r>
              <a:rPr lang="ru-RU" sz="4000" b="1" dirty="0" smtClean="0">
                <a:solidFill>
                  <a:srgbClr val="FF0000"/>
                </a:solidFill>
              </a:rPr>
              <a:t>  Г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Таблицы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11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187450" y="549275"/>
            <a:ext cx="61313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Как </a:t>
            </a:r>
            <a:r>
              <a:rPr lang="ru-RU" sz="4000" b="1" dirty="0">
                <a:cs typeface="Times New Roman" pitchFamily="18" charset="0"/>
              </a:rPr>
              <a:t>называется эта строка</a:t>
            </a:r>
            <a:r>
              <a:rPr lang="ru-RU" sz="4000" dirty="0">
                <a:cs typeface="Times New Roman" pitchFamily="18" charset="0"/>
              </a:rPr>
              <a:t> </a:t>
            </a:r>
            <a:endParaRPr lang="ru-RU" sz="4000" dirty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149288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28662" y="2285992"/>
            <a:ext cx="57246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cs typeface="Times New Roman" pitchFamily="18" charset="0"/>
              </a:rPr>
              <a:t>А)</a:t>
            </a:r>
            <a:r>
              <a:rPr lang="ru-RU" sz="4000" b="1" dirty="0"/>
              <a:t> </a:t>
            </a:r>
            <a:r>
              <a:rPr lang="ru-RU" sz="4000" b="1" dirty="0">
                <a:cs typeface="Times New Roman" pitchFamily="18" charset="0"/>
              </a:rPr>
              <a:t>Панель инструментов	</a:t>
            </a:r>
            <a:endParaRPr lang="ru-RU" sz="4000" b="1" dirty="0"/>
          </a:p>
          <a:p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  <a:cs typeface="Times New Roman" pitchFamily="18" charset="0"/>
              </a:rPr>
              <a:t>Б)</a:t>
            </a:r>
            <a:r>
              <a:rPr lang="ru-RU" sz="4000" b="1" dirty="0">
                <a:cs typeface="Times New Roman" pitchFamily="18" charset="0"/>
              </a:rPr>
              <a:t> Строка состояния</a:t>
            </a:r>
            <a:endParaRPr lang="ru-RU" sz="4000" b="1" dirty="0"/>
          </a:p>
          <a:p>
            <a:endParaRPr lang="ru-RU" sz="4000" b="1" dirty="0"/>
          </a:p>
          <a:p>
            <a:pPr eaLnBrk="0" hangingPunct="0"/>
            <a:r>
              <a:rPr lang="ru-RU" sz="4000" b="1" dirty="0">
                <a:solidFill>
                  <a:srgbClr val="FF0000"/>
                </a:solidFill>
                <a:cs typeface="Times New Roman" pitchFamily="18" charset="0"/>
              </a:rPr>
              <a:t>В)</a:t>
            </a:r>
            <a:r>
              <a:rPr lang="ru-RU" sz="4000" b="1" dirty="0">
                <a:cs typeface="Times New Roman" pitchFamily="18" charset="0"/>
              </a:rPr>
              <a:t> Заголовок окна	</a:t>
            </a:r>
            <a:endParaRPr lang="ru-RU" sz="4000" b="1" dirty="0"/>
          </a:p>
          <a:p>
            <a:pPr eaLnBrk="0" hangingPunct="0"/>
            <a:endParaRPr lang="ru-RU" sz="4000" b="1" dirty="0"/>
          </a:p>
          <a:p>
            <a:pPr eaLnBrk="0" hangingPunct="0"/>
            <a:r>
              <a:rPr lang="ru-RU" sz="4000" b="1" dirty="0">
                <a:solidFill>
                  <a:srgbClr val="FF0000"/>
                </a:solidFill>
                <a:cs typeface="Times New Roman" pitchFamily="18" charset="0"/>
              </a:rPr>
              <a:t>Г)</a:t>
            </a:r>
            <a:r>
              <a:rPr lang="ru-RU" sz="4000" b="1" dirty="0">
                <a:cs typeface="Times New Roman" pitchFamily="18" charset="0"/>
              </a:rPr>
              <a:t> Меню</a:t>
            </a:r>
            <a:endParaRPr lang="ru-RU" sz="4000" b="1" dirty="0"/>
          </a:p>
        </p:txBody>
      </p:sp>
      <p:sp>
        <p:nvSpPr>
          <p:cNvPr id="6" name="Семиугольник 5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12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142852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4000" b="1" dirty="0" smtClean="0"/>
              <a:t>Общим </a:t>
            </a:r>
            <a:r>
              <a:rPr lang="ru-RU" sz="4000" b="1" dirty="0"/>
              <a:t>свойством машины Бэббиджа </a:t>
            </a:r>
            <a:r>
              <a:rPr lang="ru-RU" sz="4000" b="1" dirty="0" smtClean="0"/>
              <a:t>и </a:t>
            </a:r>
            <a:r>
              <a:rPr lang="ru-RU" sz="4000" b="1" dirty="0"/>
              <a:t>современного </a:t>
            </a:r>
            <a:r>
              <a:rPr lang="ru-RU" sz="4000" b="1" dirty="0" smtClean="0"/>
              <a:t>компьютера  </a:t>
            </a:r>
            <a:r>
              <a:rPr lang="ru-RU" sz="4000" b="1" dirty="0"/>
              <a:t>является способность обрабатывать…</a:t>
            </a:r>
          </a:p>
          <a:p>
            <a:pPr>
              <a:tabLst>
                <a:tab pos="457200" algn="l"/>
              </a:tabLst>
            </a:pPr>
            <a:endParaRPr lang="ru-RU" sz="16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А)</a:t>
            </a:r>
            <a:r>
              <a:rPr lang="ru-RU" sz="4000" b="1" dirty="0"/>
              <a:t> Числовую информацию	</a:t>
            </a:r>
          </a:p>
          <a:p>
            <a:pPr>
              <a:tabLst>
                <a:tab pos="457200" algn="l"/>
              </a:tabLst>
            </a:pPr>
            <a:endParaRPr lang="ru-RU" sz="14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Б)</a:t>
            </a:r>
            <a:r>
              <a:rPr lang="ru-RU" sz="4000" b="1" dirty="0"/>
              <a:t> Текстовую информацию</a:t>
            </a:r>
          </a:p>
          <a:p>
            <a:pPr>
              <a:tabLst>
                <a:tab pos="457200" algn="l"/>
              </a:tabLst>
            </a:pPr>
            <a:endParaRPr lang="ru-RU" sz="14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Звуковую информацию	</a:t>
            </a:r>
          </a:p>
          <a:p>
            <a:pPr>
              <a:tabLst>
                <a:tab pos="457200" algn="l"/>
              </a:tabLst>
            </a:pPr>
            <a:r>
              <a:rPr lang="ru-RU" sz="1400" b="1" dirty="0"/>
              <a:t>	</a:t>
            </a:r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Г)</a:t>
            </a:r>
            <a:r>
              <a:rPr lang="ru-RU" sz="4000" b="1" dirty="0"/>
              <a:t> Графическую информацию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13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28596" y="428604"/>
            <a:ext cx="835824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4000" b="1" dirty="0" smtClean="0"/>
              <a:t>Первоначальный </a:t>
            </a:r>
            <a:r>
              <a:rPr lang="ru-RU" sz="4000" b="1" dirty="0"/>
              <a:t>смысл </a:t>
            </a:r>
          </a:p>
          <a:p>
            <a:pPr>
              <a:tabLst>
                <a:tab pos="457200" algn="l"/>
              </a:tabLst>
            </a:pPr>
            <a:r>
              <a:rPr lang="ru-RU" sz="4000" b="1" dirty="0"/>
              <a:t>английского слова «Компьютер» - …</a:t>
            </a:r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А)</a:t>
            </a:r>
            <a:r>
              <a:rPr lang="ru-RU" sz="4000" b="1" dirty="0"/>
              <a:t> Вид телескопа		</a:t>
            </a:r>
          </a:p>
          <a:p>
            <a:pPr>
              <a:tabLst>
                <a:tab pos="457200" algn="l"/>
              </a:tabLst>
            </a:pPr>
            <a:endParaRPr lang="ru-RU" sz="14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Б)</a:t>
            </a:r>
            <a:r>
              <a:rPr lang="ru-RU" sz="4000" b="1" dirty="0"/>
              <a:t> </a:t>
            </a:r>
            <a:r>
              <a:rPr lang="ru-RU" sz="4000" b="1" dirty="0" smtClean="0"/>
              <a:t>Человек, производящий расчеты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endParaRPr lang="ru-RU" sz="14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Электронно-лучевая трубка</a:t>
            </a:r>
          </a:p>
          <a:p>
            <a:pPr>
              <a:tabLst>
                <a:tab pos="457200" algn="l"/>
              </a:tabLst>
            </a:pPr>
            <a:r>
              <a:rPr lang="ru-RU" sz="1400" b="1" dirty="0"/>
              <a:t>		</a:t>
            </a:r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Г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/>
              <a:t> Электронный аппарат</a:t>
            </a:r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715016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14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57158" y="1285860"/>
            <a:ext cx="714009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4000" b="1" dirty="0" smtClean="0"/>
              <a:t>Сколько </a:t>
            </a:r>
            <a:r>
              <a:rPr lang="ru-RU" sz="4000" b="1" dirty="0"/>
              <a:t>бит в слове </a:t>
            </a:r>
            <a:endParaRPr lang="ru-RU" sz="4000" b="1" dirty="0" smtClean="0"/>
          </a:p>
          <a:p>
            <a:pPr algn="ctr">
              <a:tabLst>
                <a:tab pos="457200" algn="l"/>
              </a:tabLst>
            </a:pPr>
            <a:r>
              <a:rPr lang="ru-RU" sz="4000" b="1" dirty="0" smtClean="0"/>
              <a:t>ИНФОРМАТИКА</a:t>
            </a:r>
            <a:endParaRPr lang="ru-RU" sz="4000" b="1" dirty="0"/>
          </a:p>
          <a:p>
            <a:pPr algn="ctr">
              <a:tabLst>
                <a:tab pos="457200" algn="l"/>
              </a:tabLst>
            </a:pPr>
            <a:endParaRPr lang="ru-RU" sz="4000" b="1" dirty="0"/>
          </a:p>
          <a:p>
            <a:pPr algn="ctr">
              <a:tabLst>
                <a:tab pos="457200" algn="l"/>
              </a:tabLst>
            </a:pPr>
            <a:endParaRPr lang="ru-RU" sz="4000" b="1" dirty="0"/>
          </a:p>
          <a:p>
            <a:pPr algn="ctr"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А)</a:t>
            </a:r>
            <a:r>
              <a:rPr lang="ru-RU" sz="4000" b="1" dirty="0"/>
              <a:t> 11	</a:t>
            </a: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Б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</a:t>
            </a:r>
            <a:r>
              <a:rPr lang="ru-RU" sz="4000" b="1" dirty="0" smtClean="0"/>
              <a:t>44</a:t>
            </a:r>
            <a:r>
              <a:rPr lang="ru-RU" sz="4000" b="1" dirty="0"/>
              <a:t>	</a:t>
            </a:r>
            <a:r>
              <a:rPr lang="ru-RU" sz="4000" b="1" dirty="0" smtClean="0"/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В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</a:t>
            </a:r>
            <a:r>
              <a:rPr lang="ru-RU" sz="4000" b="1" dirty="0" smtClean="0"/>
              <a:t>88</a:t>
            </a:r>
            <a:r>
              <a:rPr lang="ru-RU" sz="4000" b="1" dirty="0"/>
              <a:t>		</a:t>
            </a:r>
            <a:r>
              <a:rPr lang="ru-RU" sz="4000" b="1" dirty="0" smtClean="0"/>
              <a:t>     </a:t>
            </a:r>
            <a:r>
              <a:rPr lang="ru-RU" sz="4000" b="1" dirty="0" smtClean="0">
                <a:solidFill>
                  <a:srgbClr val="FF0000"/>
                </a:solidFill>
              </a:rPr>
              <a:t>Г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1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15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42844" y="285728"/>
            <a:ext cx="878687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4000" b="1" dirty="0" smtClean="0"/>
              <a:t>Дан</a:t>
            </a:r>
            <a:r>
              <a:rPr lang="en-US" sz="4000" b="1" dirty="0" smtClean="0"/>
              <a:t> </a:t>
            </a:r>
            <a:r>
              <a:rPr lang="en-US" sz="4000" b="1" dirty="0"/>
              <a:t>E-mail: </a:t>
            </a:r>
            <a:r>
              <a:rPr lang="en-US" sz="4000" b="1" dirty="0" smtClean="0">
                <a:hlinkClick r:id="rId2"/>
              </a:rPr>
              <a:t>Moscow@info.peterburg.ru</a:t>
            </a:r>
            <a:r>
              <a:rPr lang="en-US" sz="4000" b="1" dirty="0" smtClean="0"/>
              <a:t>  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/>
              <a:t>Символы</a:t>
            </a:r>
            <a:r>
              <a:rPr lang="en-US" sz="4000" b="1" dirty="0"/>
              <a:t> Moscow</a:t>
            </a:r>
            <a:r>
              <a:rPr lang="ru-RU" sz="4000" b="1" dirty="0"/>
              <a:t> – это:</a:t>
            </a:r>
          </a:p>
          <a:p>
            <a:pPr>
              <a:tabLst>
                <a:tab pos="457200" algn="l"/>
              </a:tabLst>
            </a:pPr>
            <a:endParaRPr lang="ru-RU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А)</a:t>
            </a:r>
            <a:r>
              <a:rPr lang="ru-RU" sz="4000" b="1" dirty="0"/>
              <a:t> Имя пользователя	</a:t>
            </a:r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Б)</a:t>
            </a:r>
            <a:r>
              <a:rPr lang="ru-RU" sz="4000" b="1" dirty="0"/>
              <a:t> Почтовый протокол</a:t>
            </a:r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Имя провайдера</a:t>
            </a:r>
          </a:p>
          <a:p>
            <a:pPr>
              <a:tabLst>
                <a:tab pos="457200" algn="l"/>
              </a:tabLst>
            </a:pPr>
            <a:r>
              <a:rPr lang="ru-RU" sz="4000" b="1" dirty="0"/>
              <a:t>		</a:t>
            </a:r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Г)</a:t>
            </a:r>
            <a:r>
              <a:rPr lang="ru-RU" sz="4000" b="1" dirty="0"/>
              <a:t> Город назначения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16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1584325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292600"/>
            <a:ext cx="1457325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143116"/>
            <a:ext cx="1528762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4365625"/>
            <a:ext cx="14573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0" y="71435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2">
              <a:tabLst>
                <a:tab pos="457200" algn="l"/>
              </a:tabLst>
            </a:pPr>
            <a:r>
              <a:rPr lang="ru-RU" sz="4000" b="1" dirty="0" smtClean="0">
                <a:cs typeface="Times New Roman" pitchFamily="18" charset="0"/>
              </a:rPr>
              <a:t>Какая </a:t>
            </a:r>
            <a:r>
              <a:rPr lang="ru-RU" sz="4000" b="1" dirty="0">
                <a:cs typeface="Times New Roman" pitchFamily="18" charset="0"/>
              </a:rPr>
              <a:t>из пиктограмм</a:t>
            </a:r>
            <a:r>
              <a:rPr lang="ru-RU" sz="4000" b="1" dirty="0"/>
              <a:t> </a:t>
            </a:r>
            <a:r>
              <a:rPr lang="ru-RU" sz="4000" b="1" dirty="0">
                <a:cs typeface="Times New Roman" pitchFamily="18" charset="0"/>
              </a:rPr>
              <a:t>обозначает копирование</a:t>
            </a:r>
            <a:endParaRPr lang="ru-RU" sz="4000" b="1" dirty="0"/>
          </a:p>
          <a:p>
            <a:pPr eaLnBrk="0" hangingPunct="0">
              <a:tabLst>
                <a:tab pos="457200" algn="l"/>
              </a:tabLst>
            </a:pPr>
            <a:r>
              <a:rPr lang="ru-RU" sz="3200" b="1" dirty="0">
                <a:solidFill>
                  <a:srgbClr val="FF0000"/>
                </a:solidFill>
                <a:cs typeface="Times New Roman" pitchFamily="18" charset="0"/>
              </a:rPr>
              <a:t>А)</a:t>
            </a:r>
            <a:r>
              <a:rPr lang="ru-RU" sz="12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4286248" y="2071678"/>
            <a:ext cx="70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cs typeface="Times New Roman" pitchFamily="18" charset="0"/>
              </a:rPr>
              <a:t>Б)</a:t>
            </a:r>
            <a:r>
              <a:rPr lang="ru-RU" sz="3200" b="1" dirty="0">
                <a:cs typeface="Times New Roman" pitchFamily="18" charset="0"/>
              </a:rPr>
              <a:t> </a:t>
            </a:r>
            <a:endParaRPr lang="ru-RU" sz="4400" b="1" dirty="0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4292600"/>
            <a:ext cx="70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cs typeface="Times New Roman" pitchFamily="18" charset="0"/>
              </a:rPr>
              <a:t>В) </a:t>
            </a:r>
            <a:endParaRPr lang="ru-RU" sz="4400" b="1">
              <a:solidFill>
                <a:srgbClr val="FF0000"/>
              </a:solidFill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4284663" y="4365625"/>
            <a:ext cx="620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cs typeface="Times New Roman" pitchFamily="18" charset="0"/>
              </a:rPr>
              <a:t>Г)</a:t>
            </a:r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1" name="Семиугольник 10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17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1 тур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77788" y="357166"/>
            <a:ext cx="90662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4000" b="1" dirty="0" smtClean="0"/>
              <a:t>В </a:t>
            </a:r>
            <a:r>
              <a:rPr lang="ru-RU" sz="4000" b="1" dirty="0"/>
              <a:t>среде </a:t>
            </a:r>
            <a:r>
              <a:rPr lang="en-US" sz="4000" b="1" dirty="0"/>
              <a:t>Windows </a:t>
            </a:r>
            <a:r>
              <a:rPr lang="ru-RU" sz="4000" b="1" dirty="0"/>
              <a:t>скопировать активное окно в буфер обмена можно, нажав…</a:t>
            </a:r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b="1" dirty="0"/>
              <a:t> Print Screen	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Б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b="1" dirty="0"/>
              <a:t> Insert	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en-US" sz="4000" b="1" dirty="0"/>
              <a:t>	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В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b="1" dirty="0"/>
              <a:t> Alt</a:t>
            </a:r>
            <a:r>
              <a:rPr lang="ru-RU" sz="4000" b="1" dirty="0"/>
              <a:t> </a:t>
            </a:r>
            <a:r>
              <a:rPr lang="en-US" sz="4000" b="1" dirty="0"/>
              <a:t>+</a:t>
            </a:r>
            <a:r>
              <a:rPr lang="ru-RU" sz="4000" b="1" dirty="0"/>
              <a:t> </a:t>
            </a:r>
            <a:r>
              <a:rPr lang="en-US" sz="4000" b="1" dirty="0"/>
              <a:t>Insert	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en-US" sz="4000" b="1" dirty="0"/>
              <a:t>	</a:t>
            </a:r>
            <a:endParaRPr lang="ru-RU" sz="4000" b="1" dirty="0"/>
          </a:p>
          <a:p>
            <a:pPr>
              <a:tabLst>
                <a:tab pos="457200" algn="l"/>
              </a:tabLst>
            </a:pPr>
            <a:r>
              <a:rPr lang="ru-RU" sz="4000" b="1" dirty="0">
                <a:solidFill>
                  <a:srgbClr val="FF0000"/>
                </a:solidFill>
              </a:rPr>
              <a:t>Г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b="1" dirty="0"/>
              <a:t> Alt</a:t>
            </a:r>
            <a:r>
              <a:rPr lang="ru-RU" sz="4000" b="1" dirty="0"/>
              <a:t> </a:t>
            </a:r>
            <a:r>
              <a:rPr lang="en-US" sz="4000" b="1" dirty="0"/>
              <a:t>+ Print Screen</a:t>
            </a:r>
            <a:endParaRPr lang="ru-RU" sz="4000" b="1" dirty="0"/>
          </a:p>
          <a:p>
            <a:pPr eaLnBrk="0" hangingPunct="0">
              <a:tabLst>
                <a:tab pos="457200" algn="l"/>
              </a:tabLst>
            </a:pPr>
            <a:endParaRPr lang="ru-RU" sz="32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18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50112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При помощи какого чувства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человек </a:t>
            </a: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получает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наибольший </a:t>
            </a:r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информации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А)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Слух</a:t>
            </a:r>
          </a:p>
          <a:p>
            <a:pPr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Б)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Зрение</a:t>
            </a:r>
          </a:p>
          <a:p>
            <a:pPr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В)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Обоняние</a:t>
            </a:r>
          </a:p>
          <a:p>
            <a:pPr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Г) 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Осязание</a:t>
            </a:r>
            <a:endParaRPr lang="ru-RU" sz="4000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19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143932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Программа, управляющая работой внешних устройств называется</a:t>
            </a:r>
          </a:p>
          <a:p>
            <a:endParaRPr lang="ru-RU" sz="1400" b="1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компиллятор</a:t>
            </a:r>
          </a:p>
          <a:p>
            <a:endParaRPr lang="ru-RU" sz="4000" b="1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Б) </a:t>
            </a:r>
            <a:r>
              <a:rPr lang="ru-RU" sz="4000" b="1" dirty="0" smtClean="0"/>
              <a:t>архиватор</a:t>
            </a:r>
          </a:p>
          <a:p>
            <a:endParaRPr lang="ru-RU" sz="4000" b="1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драйвер</a:t>
            </a:r>
          </a:p>
          <a:p>
            <a:endParaRPr lang="ru-RU" sz="4000" b="1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модулятор</a:t>
            </a:r>
          </a:p>
          <a:p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20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64318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вопросы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Когда компьютер выключен, его программы и данные хранятся</a:t>
            </a:r>
            <a:r>
              <a:rPr lang="ru-RU" sz="4000" b="1" dirty="0" smtClean="0"/>
              <a:t>:</a:t>
            </a:r>
          </a:p>
          <a:p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в </a:t>
            </a:r>
            <a:r>
              <a:rPr lang="ru-RU" sz="4000" b="1" dirty="0"/>
              <a:t>оперативной памяти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в </a:t>
            </a:r>
            <a:r>
              <a:rPr lang="ru-RU" sz="4000" b="1" dirty="0"/>
              <a:t>BIOS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на </a:t>
            </a:r>
            <a:r>
              <a:rPr lang="ru-RU" sz="4000" b="1" dirty="0"/>
              <a:t>жестком диске компьютера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Г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в </a:t>
            </a:r>
            <a:r>
              <a:rPr lang="ru-RU" sz="4000" b="1" dirty="0"/>
              <a:t>процессоре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35824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Выберите устройство </a:t>
            </a:r>
            <a:endParaRPr lang="ru-RU" sz="4000" b="1" dirty="0" smtClean="0"/>
          </a:p>
          <a:p>
            <a:r>
              <a:rPr lang="ru-RU" sz="5400" b="1" dirty="0" smtClean="0"/>
              <a:t>не</a:t>
            </a:r>
            <a:r>
              <a:rPr lang="ru-RU" sz="4000" b="1" dirty="0" smtClean="0"/>
              <a:t> </a:t>
            </a:r>
            <a:r>
              <a:rPr lang="ru-RU" sz="4000" b="1" dirty="0"/>
              <a:t>предназначенное для постоянного хранения информации</a:t>
            </a:r>
            <a:r>
              <a:rPr lang="ru-RU" sz="4000" b="1" dirty="0" smtClean="0"/>
              <a:t>:</a:t>
            </a:r>
          </a:p>
          <a:p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/>
              <a:t> CD-ROM</a:t>
            </a:r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</a:rPr>
              <a:t>) </a:t>
            </a:r>
            <a:r>
              <a:rPr lang="ru-RU" sz="4000" b="1" dirty="0" smtClean="0"/>
              <a:t>процессор </a:t>
            </a:r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/>
              <a:t> винчестер </a:t>
            </a:r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Г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/>
              <a:t> гибкий </a:t>
            </a:r>
            <a:r>
              <a:rPr lang="ru-RU" sz="4000" b="1" dirty="0"/>
              <a:t>магнитный диск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Оперативная память предназначена для </a:t>
            </a:r>
            <a:r>
              <a:rPr lang="ru-RU" sz="3600" b="1" dirty="0" smtClean="0"/>
              <a:t>:</a:t>
            </a:r>
          </a:p>
          <a:p>
            <a:endParaRPr lang="ru-RU" sz="3600" b="1" dirty="0"/>
          </a:p>
          <a:p>
            <a:r>
              <a:rPr lang="ru-RU" sz="3600" b="1" dirty="0">
                <a:solidFill>
                  <a:srgbClr val="FF0000"/>
                </a:solidFill>
              </a:rPr>
              <a:t>А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3600" b="1" dirty="0" smtClean="0"/>
              <a:t> кратковременного </a:t>
            </a:r>
            <a:r>
              <a:rPr lang="ru-RU" sz="3600" b="1" dirty="0"/>
              <a:t>хранения и обработки информации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Б</a:t>
            </a:r>
            <a:r>
              <a:rPr lang="ru-RU" sz="3600" b="1" dirty="0" smtClean="0">
                <a:solidFill>
                  <a:srgbClr val="FF0000"/>
                </a:solidFill>
              </a:rPr>
              <a:t>) </a:t>
            </a:r>
            <a:r>
              <a:rPr lang="ru-RU" sz="3600" b="1" dirty="0" smtClean="0"/>
              <a:t>долговременного </a:t>
            </a:r>
            <a:r>
              <a:rPr lang="ru-RU" sz="3600" b="1" dirty="0"/>
              <a:t>хранения и обработки информации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В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3600" b="1" dirty="0" smtClean="0"/>
              <a:t> постоянного </a:t>
            </a:r>
            <a:r>
              <a:rPr lang="ru-RU" sz="3600" b="1" dirty="0"/>
              <a:t>хранения информации, не требующей изменений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Г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3600" b="1" dirty="0" smtClean="0"/>
              <a:t> постоянного </a:t>
            </a:r>
            <a:r>
              <a:rPr lang="ru-RU" sz="3600" b="1" dirty="0"/>
              <a:t>хранения и обработки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5725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Текстовые файлы обычно имеют расширения </a:t>
            </a:r>
            <a:r>
              <a:rPr lang="ru-RU" sz="4000" b="1" dirty="0" smtClean="0"/>
              <a:t>:</a:t>
            </a:r>
          </a:p>
          <a:p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b="1" dirty="0"/>
              <a:t> BMP , JPG </a:t>
            </a:r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Б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r>
              <a:rPr lang="en-US" sz="4000" b="1" dirty="0"/>
              <a:t> COM , EXE </a:t>
            </a:r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</a:t>
            </a:r>
            <a:r>
              <a:rPr lang="en-US" sz="4000" b="1" dirty="0"/>
              <a:t>TXT</a:t>
            </a:r>
            <a:r>
              <a:rPr lang="ru-RU" sz="4000" b="1" dirty="0"/>
              <a:t> , </a:t>
            </a:r>
            <a:r>
              <a:rPr lang="en-US" sz="4000" b="1" dirty="0"/>
              <a:t>DOC</a:t>
            </a:r>
            <a:r>
              <a:rPr lang="ru-RU" sz="4000" b="1" dirty="0"/>
              <a:t>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Г)</a:t>
            </a:r>
            <a:r>
              <a:rPr lang="ru-RU" sz="4000" b="1" dirty="0"/>
              <a:t> ARJ , ZIP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 устройствам ввода относится: 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  <a:r>
              <a:rPr lang="ru-RU" sz="4000" b="1" dirty="0"/>
              <a:t> сканер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Б)</a:t>
            </a:r>
            <a:r>
              <a:rPr lang="ru-RU" sz="4000" b="1" dirty="0"/>
              <a:t> монитор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принтер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Г)</a:t>
            </a:r>
            <a:r>
              <a:rPr lang="ru-RU" sz="4000" b="1" dirty="0"/>
              <a:t> плоттер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91440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Основание системы счисления </a:t>
            </a:r>
            <a:r>
              <a:rPr lang="ru-RU" sz="4000" b="1" dirty="0" smtClean="0"/>
              <a:t>это:</a:t>
            </a:r>
          </a:p>
          <a:p>
            <a:endParaRPr lang="ru-RU" sz="11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А) </a:t>
            </a:r>
            <a:r>
              <a:rPr lang="ru-RU" sz="4000" b="1" dirty="0"/>
              <a:t>количество цифр, необходимых для записи любого числа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Б)</a:t>
            </a:r>
            <a:r>
              <a:rPr lang="ru-RU" sz="4000" b="1" dirty="0"/>
              <a:t> показатель степени первого разряда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количество степеней в развернутой форме записи числа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Г)</a:t>
            </a:r>
            <a:r>
              <a:rPr lang="ru-RU" sz="4000" b="1" dirty="0"/>
              <a:t> количество разрядов в числе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28662" y="1000108"/>
            <a:ext cx="7620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4000" i="1" dirty="0"/>
              <a:t>       </a:t>
            </a:r>
            <a:r>
              <a:rPr lang="ru-RU" sz="4000" b="1" dirty="0"/>
              <a:t>Что не является свойством информации?</a:t>
            </a:r>
          </a:p>
          <a:p>
            <a:pPr marL="342900" indent="-342900"/>
            <a:endParaRPr lang="ru-RU" sz="4000" b="1" dirty="0"/>
          </a:p>
          <a:p>
            <a:pPr marL="1257300" lvl="2" indent="-342900"/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</a:t>
            </a:r>
            <a:r>
              <a:rPr lang="ru-RU" sz="4000" b="1" dirty="0"/>
              <a:t>понятность</a:t>
            </a:r>
          </a:p>
          <a:p>
            <a:pPr marL="1257300" lvl="2" indent="-342900"/>
            <a:r>
              <a:rPr lang="ru-RU" sz="4000" b="1" dirty="0" smtClean="0">
                <a:solidFill>
                  <a:srgbClr val="FF0000"/>
                </a:solidFill>
              </a:rPr>
              <a:t>Б) </a:t>
            </a:r>
            <a:r>
              <a:rPr lang="ru-RU" sz="4000" b="1" dirty="0" smtClean="0"/>
              <a:t>актуальность</a:t>
            </a:r>
            <a:endParaRPr lang="ru-RU" sz="4000" b="1" dirty="0"/>
          </a:p>
          <a:p>
            <a:pPr marL="1257300" lvl="2" indent="-342900"/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плавность</a:t>
            </a:r>
            <a:endParaRPr lang="ru-RU" sz="4000" b="1" dirty="0"/>
          </a:p>
          <a:p>
            <a:pPr marL="1257300" lvl="2" indent="-342900"/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</a:t>
            </a:r>
            <a:r>
              <a:rPr lang="ru-RU" sz="4000" b="1" dirty="0"/>
              <a:t>достоверность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35824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Позиционная система счисления -это система в </a:t>
            </a:r>
            <a:r>
              <a:rPr lang="ru-RU" sz="4000" b="1" dirty="0" smtClean="0"/>
              <a:t>которой</a:t>
            </a:r>
          </a:p>
          <a:p>
            <a:endParaRPr lang="ru-RU" sz="16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А)</a:t>
            </a:r>
            <a:r>
              <a:rPr lang="ru-RU" sz="4000" b="1" dirty="0"/>
              <a:t> </a:t>
            </a:r>
            <a:r>
              <a:rPr lang="ru-RU" sz="4000" b="1" dirty="0" smtClean="0"/>
              <a:t>значение </a:t>
            </a:r>
            <a:r>
              <a:rPr lang="ru-RU" sz="4000" b="1" dirty="0"/>
              <a:t>цифры зависит от ее положения в записи числа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Б)</a:t>
            </a:r>
            <a:r>
              <a:rPr lang="ru-RU" sz="4000" b="1" dirty="0"/>
              <a:t> значение цифры не зависит от ее положения в записи числа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В)</a:t>
            </a:r>
            <a:r>
              <a:rPr lang="ru-RU" sz="4000" b="1" dirty="0"/>
              <a:t> основание не превосходит 10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Г)</a:t>
            </a:r>
            <a:r>
              <a:rPr lang="ru-RU" sz="4000" b="1" dirty="0"/>
              <a:t> значение цифры зависит от основания системы </a:t>
            </a:r>
            <a:r>
              <a:rPr lang="ru-RU" sz="4000" b="1" dirty="0" smtClean="0"/>
              <a:t>счисления</a:t>
            </a:r>
            <a:r>
              <a:rPr lang="ru-RU" sz="4000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3116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тур завершен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14"/>
          <p:cNvSpPr>
            <a:spLocks noChangeArrowheads="1"/>
          </p:cNvSpPr>
          <p:nvPr/>
        </p:nvSpPr>
        <p:spPr bwMode="auto">
          <a:xfrm>
            <a:off x="0" y="0"/>
            <a:ext cx="9144000" cy="530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 rot="609458">
            <a:off x="1187450" y="765175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  <a:p>
            <a:pPr algn="ctr">
              <a:defRPr/>
            </a:pP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3635375" y="765175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АБВГ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 rot="-440184">
            <a:off x="6227763" y="620713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ДЕЖЗ</a:t>
            </a: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 rot="609458">
            <a:off x="1187450" y="2133600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ИЙКЛ</a:t>
            </a:r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 rot="609458">
            <a:off x="1116013" y="3500438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ФХЦЧ</a:t>
            </a:r>
          </a:p>
        </p:txBody>
      </p:sp>
      <p:sp>
        <p:nvSpPr>
          <p:cNvPr id="111626" name="Oval 10"/>
          <p:cNvSpPr>
            <a:spLocks noChangeArrowheads="1"/>
          </p:cNvSpPr>
          <p:nvPr/>
        </p:nvSpPr>
        <p:spPr bwMode="auto">
          <a:xfrm rot="-440184">
            <a:off x="6516688" y="1989138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РСТУ</a:t>
            </a:r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 rot="-440184">
            <a:off x="6659563" y="3429000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ЭЮЯ</a:t>
            </a:r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3635375" y="2133600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МНОП</a:t>
            </a: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3851275" y="3500438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ШЩЫЬ</a:t>
            </a:r>
          </a:p>
        </p:txBody>
      </p:sp>
      <p:sp>
        <p:nvSpPr>
          <p:cNvPr id="110604" name="Text Box 15"/>
          <p:cNvSpPr txBox="1">
            <a:spLocks noChangeArrowheads="1"/>
          </p:cNvSpPr>
          <p:nvPr/>
        </p:nvSpPr>
        <p:spPr bwMode="auto">
          <a:xfrm>
            <a:off x="1928794" y="5643578"/>
            <a:ext cx="56165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spc="600" dirty="0">
                <a:latin typeface="Arial Black" pitchFamily="34" charset="0"/>
              </a:rPr>
              <a:t>3465434</a:t>
            </a:r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2928926" y="5643578"/>
            <a:ext cx="3527425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ДИСПЛЕЙ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hlinkClick r:id="rId2" action="ppaction://hlinkfile"/>
              </a:rPr>
              <a:t>2 тур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773113" y="5976938"/>
            <a:ext cx="7597775" cy="0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538163" y="1033463"/>
            <a:ext cx="7912100" cy="0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588250" y="474663"/>
            <a:ext cx="0" cy="6061075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532313" y="566738"/>
            <a:ext cx="0" cy="6062662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477963" y="566738"/>
            <a:ext cx="0" cy="6062662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491288" y="5324475"/>
            <a:ext cx="2271712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2" action="ppaction://hlinksldjump"/>
              </a:rPr>
              <a:t>ПРОГРАММНОЕ</a:t>
            </a:r>
          </a:p>
          <a:p>
            <a:pPr algn="ctr"/>
            <a:r>
              <a:rPr lang="ru-RU" sz="2000" dirty="0" smtClean="0">
                <a:hlinkClick r:id="rId2" action="ppaction://hlinksldjump"/>
              </a:rPr>
              <a:t>ОБЕСПЕЧЕНИЕ</a:t>
            </a:r>
            <a:endParaRPr lang="ru-RU" sz="2000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435350" y="5324475"/>
            <a:ext cx="2273300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3" action="ppaction://hlinksldjump"/>
              </a:rPr>
              <a:t>ИСТОРИЯ</a:t>
            </a:r>
          </a:p>
          <a:p>
            <a:pPr algn="ctr"/>
            <a:r>
              <a:rPr lang="ru-RU" sz="2000" dirty="0" smtClean="0">
                <a:hlinkClick r:id="rId3" action="ppaction://hlinksldjump"/>
              </a:rPr>
              <a:t>ВТ </a:t>
            </a:r>
          </a:p>
          <a:p>
            <a:pPr algn="ctr"/>
            <a:r>
              <a:rPr lang="ru-RU" sz="2000" dirty="0" smtClean="0">
                <a:hlinkClick r:id="rId3" action="ppaction://hlinksldjump"/>
              </a:rPr>
              <a:t>ДО </a:t>
            </a:r>
            <a:r>
              <a:rPr lang="en-US" sz="2000" dirty="0" smtClean="0">
                <a:hlinkClick r:id="rId3" action="ppaction://hlinksldjump"/>
              </a:rPr>
              <a:t>XX </a:t>
            </a:r>
            <a:r>
              <a:rPr lang="ru-RU" sz="2000" dirty="0" smtClean="0">
                <a:hlinkClick r:id="rId3" action="ppaction://hlinksldjump"/>
              </a:rPr>
              <a:t>В</a:t>
            </a:r>
            <a:endParaRPr lang="ru-RU" sz="2000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1000" y="5324475"/>
            <a:ext cx="2271713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4" action="ppaction://hlinksldjump"/>
              </a:rPr>
              <a:t>ИКТ</a:t>
            </a:r>
            <a:endParaRPr lang="ru-RU" sz="2000" dirty="0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73113" y="2713038"/>
            <a:ext cx="7832725" cy="0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2058988"/>
            <a:ext cx="2271713" cy="13065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5" action="ppaction://hlinksldjump"/>
              </a:rPr>
              <a:t>АЛГОРИТМЫ</a:t>
            </a:r>
            <a:endParaRPr lang="ru-RU" sz="2000" dirty="0" smtClean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491288" y="2058988"/>
            <a:ext cx="2271712" cy="13065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6" action="ppaction://hlinksldjump"/>
              </a:rPr>
              <a:t>АРХИТЕКТУРА</a:t>
            </a:r>
          </a:p>
          <a:p>
            <a:pPr algn="ctr"/>
            <a:r>
              <a:rPr lang="ru-RU" sz="2000" dirty="0" smtClean="0">
                <a:hlinkClick r:id="rId6" action="ppaction://hlinksldjump"/>
              </a:rPr>
              <a:t>КОМПЬЮТЕРА</a:t>
            </a:r>
            <a:endParaRPr lang="ru-RU" sz="2000" dirty="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435350" y="2058988"/>
            <a:ext cx="2273300" cy="13065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7" action="ppaction://hlinksldjump"/>
              </a:rPr>
              <a:t>ИНФОРМАЦИЯ </a:t>
            </a:r>
          </a:p>
          <a:p>
            <a:pPr algn="ctr"/>
            <a:r>
              <a:rPr lang="ru-RU" sz="2000" dirty="0" smtClean="0">
                <a:hlinkClick r:id="rId7" action="ppaction://hlinksldjump"/>
              </a:rPr>
              <a:t>И ЕЕ СВОЙСТВА</a:t>
            </a:r>
            <a:endParaRPr lang="ru-RU" sz="2000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491288" y="381000"/>
            <a:ext cx="2271712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hlinkClick r:id="rId8" action="ppaction://hlinksldjump"/>
              </a:rPr>
              <a:t>МОДЕЛИ И</a:t>
            </a:r>
          </a:p>
          <a:p>
            <a:pPr algn="ctr"/>
            <a:r>
              <a:rPr lang="ru-RU" dirty="0" smtClean="0">
                <a:hlinkClick r:id="rId8" action="ppaction://hlinksldjump"/>
              </a:rPr>
              <a:t>МОДЕЛИРОВАНИЕ</a:t>
            </a:r>
            <a:endParaRPr lang="ru-RU" sz="2000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435350" y="381000"/>
            <a:ext cx="2273300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9" action="ppaction://hlinksldjump"/>
              </a:rPr>
              <a:t>ИНТЕРНЕТ</a:t>
            </a:r>
            <a:endParaRPr lang="ru-RU" sz="2000" dirty="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81000" y="381000"/>
            <a:ext cx="2271713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hlinkClick r:id="rId10" action="ppaction://hlinksldjump"/>
              </a:rPr>
              <a:t>ИСТОРИЯ 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hlinkClick r:id="rId10" action="ppaction://hlinksldjump"/>
              </a:rPr>
              <a:t>КОМПЬЮТЕРА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  <a:hlinkClick r:id="rId10" action="ppaction://hlinksldjump"/>
              </a:rPr>
              <a:t>XX </a:t>
            </a:r>
            <a:r>
              <a:rPr lang="ru-RU" sz="2000" dirty="0" smtClean="0">
                <a:solidFill>
                  <a:srgbClr val="0000FF"/>
                </a:solidFill>
                <a:hlinkClick r:id="rId10" action="ppaction://hlinksldjump"/>
              </a:rPr>
              <a:t> ВЕК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773113" y="4391025"/>
            <a:ext cx="7832725" cy="0"/>
          </a:xfrm>
          <a:prstGeom prst="line">
            <a:avLst/>
          </a:prstGeom>
          <a:noFill/>
          <a:ln w="127000" cmpd="tri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81000" y="3738563"/>
            <a:ext cx="2271713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11" action="ppaction://hlinksldjump"/>
              </a:rPr>
              <a:t>СИСТЕМЫ</a:t>
            </a:r>
          </a:p>
          <a:p>
            <a:pPr algn="ctr"/>
            <a:r>
              <a:rPr lang="ru-RU" sz="2000" dirty="0" smtClean="0">
                <a:hlinkClick r:id="rId11" action="ppaction://hlinksldjump"/>
              </a:rPr>
              <a:t>СЧИСЛЕНИЯ</a:t>
            </a:r>
            <a:endParaRPr lang="ru-RU" sz="2000" dirty="0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6491288" y="3738563"/>
            <a:ext cx="2271712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12" action="ppaction://hlinksldjump"/>
              </a:rPr>
              <a:t>СЕКРЕТ</a:t>
            </a:r>
            <a:endParaRPr lang="ru-RU" sz="2000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3435350" y="3738563"/>
            <a:ext cx="2273300" cy="1304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hlinkClick r:id="rId13" action="ppaction://hlinksldjump"/>
              </a:rPr>
              <a:t>ПРОГРАММИ-</a:t>
            </a:r>
          </a:p>
          <a:p>
            <a:pPr algn="ctr"/>
            <a:r>
              <a:rPr lang="ru-RU" sz="2000" dirty="0" smtClean="0">
                <a:hlinkClick r:id="rId13" action="ppaction://hlinksldjump"/>
              </a:rPr>
              <a:t>РОВАНИЕ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8612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ИСТОРИЯ КОМПЬЮТЕРА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XX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 ВЕК</a:t>
            </a:r>
            <a:r>
              <a:rPr lang="ru-RU" sz="5400" dirty="0" smtClean="0">
                <a:solidFill>
                  <a:srgbClr val="0000FF"/>
                </a:solidFill>
              </a:rPr>
              <a:t/>
            </a:r>
            <a:br>
              <a:rPr lang="ru-RU" sz="5400" dirty="0" smtClean="0">
                <a:solidFill>
                  <a:srgbClr val="0000FF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ИНТЕРНЕТ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8978" y="55816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МОДЕЛИ И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МОДЕЛИРОВАНИЕ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86000" y="-14057313"/>
            <a:ext cx="45720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0" i="1"/>
          </a:p>
          <a:p>
            <a:r>
              <a:rPr lang="ru-RU" sz="1800" b="0"/>
              <a:t/>
            </a:r>
            <a:br>
              <a:rPr lang="ru-RU" sz="1800" b="0"/>
            </a:br>
            <a:endParaRPr lang="ru-RU" sz="1800" b="0"/>
          </a:p>
          <a:p>
            <a:endParaRPr lang="ru-RU" sz="1800" b="0"/>
          </a:p>
          <a:p>
            <a:r>
              <a:rPr lang="ru-RU" sz="1800" b="0"/>
              <a:t/>
            </a:r>
            <a:br>
              <a:rPr lang="ru-RU" sz="1800" b="0"/>
            </a:br>
            <a:endParaRPr lang="ru-RU" sz="1800" b="0"/>
          </a:p>
          <a:p>
            <a:r>
              <a:rPr lang="ru-RU" sz="1800" b="0"/>
              <a:t/>
            </a:r>
            <a:br>
              <a:rPr lang="ru-RU" sz="1800" b="0"/>
            </a:br>
            <a:endParaRPr lang="ru-RU" sz="1800" b="0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endParaRPr lang="ru-RU" sz="1800" b="0" i="1"/>
          </a:p>
          <a:p>
            <a:r>
              <a:rPr lang="ru-RU" sz="1800" b="0"/>
              <a:t/>
            </a:r>
            <a:br>
              <a:rPr lang="ru-RU" sz="1800" b="0"/>
            </a:br>
            <a:endParaRPr lang="ru-RU" sz="1800" b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09600" y="838200"/>
            <a:ext cx="7772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4000" b="1" dirty="0"/>
              <a:t>    За минимальную единицу </a:t>
            </a:r>
          </a:p>
          <a:p>
            <a:pPr marL="342900" indent="-342900"/>
            <a:r>
              <a:rPr lang="ru-RU" sz="4000" b="1" dirty="0"/>
              <a:t>     измерения информации</a:t>
            </a:r>
          </a:p>
          <a:p>
            <a:pPr marL="342900" indent="-342900"/>
            <a:r>
              <a:rPr lang="ru-RU" sz="4000" b="1" dirty="0"/>
              <a:t>                    принят:</a:t>
            </a:r>
          </a:p>
          <a:p>
            <a:pPr marL="342900" indent="-342900"/>
            <a:endParaRPr lang="ru-RU" sz="4000" b="1" dirty="0"/>
          </a:p>
          <a:p>
            <a:pPr marL="2171700" lvl="4" indent="-342900"/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</a:t>
            </a:r>
            <a:r>
              <a:rPr lang="ru-RU" sz="4000" b="1" dirty="0"/>
              <a:t>1 Кбайт</a:t>
            </a:r>
          </a:p>
          <a:p>
            <a:pPr marL="2171700" lvl="4" indent="-342900"/>
            <a:r>
              <a:rPr lang="ru-RU" sz="4000" b="1" dirty="0" smtClean="0">
                <a:solidFill>
                  <a:srgbClr val="FF0000"/>
                </a:solidFill>
              </a:rPr>
              <a:t>Б) </a:t>
            </a:r>
            <a:r>
              <a:rPr lang="ru-RU" sz="4000" b="1" dirty="0"/>
              <a:t>1 </a:t>
            </a:r>
            <a:r>
              <a:rPr lang="ru-RU" sz="4000" b="1" dirty="0" smtClean="0"/>
              <a:t>бит</a:t>
            </a:r>
            <a:endParaRPr lang="ru-RU" sz="4000" b="1" dirty="0"/>
          </a:p>
          <a:p>
            <a:pPr marL="2171700" lvl="4" indent="-342900"/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1 байт</a:t>
            </a:r>
            <a:endParaRPr lang="ru-RU" sz="4000" b="1" dirty="0"/>
          </a:p>
          <a:p>
            <a:pPr marL="2171700" lvl="4" indent="-342900"/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 1 бод</a:t>
            </a:r>
            <a:endParaRPr lang="ru-RU" sz="40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АЛГОРИТМЫ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1468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ИНФОРМАЦИЯ И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ЕЕ СВОЙСТВА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0043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АРХИТЕКТУРА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КОМПЬЮТЕРА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4290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СИСТЕМЫ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СЧИСЛЕНИЯ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35756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ПРОГРАММИРОВАНИЕ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9600" y="685800"/>
            <a:ext cx="82486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4000" dirty="0"/>
              <a:t>        </a:t>
            </a:r>
            <a:r>
              <a:rPr lang="ru-RU" sz="4000" b="1" dirty="0"/>
              <a:t>Слово информация в </a:t>
            </a:r>
          </a:p>
          <a:p>
            <a:pPr marL="342900" indent="-342900"/>
            <a:r>
              <a:rPr lang="ru-RU" sz="4000" b="1" dirty="0"/>
              <a:t>      переводе с латинского</a:t>
            </a:r>
          </a:p>
          <a:p>
            <a:pPr marL="342900" indent="-342900"/>
            <a:r>
              <a:rPr lang="ru-RU" sz="4000" b="1" dirty="0"/>
              <a:t>               означает:</a:t>
            </a:r>
          </a:p>
          <a:p>
            <a:pPr marL="342900" indent="-342900"/>
            <a:endParaRPr lang="ru-RU" sz="4000" b="1" dirty="0"/>
          </a:p>
          <a:p>
            <a:pPr marL="0" lvl="3" indent="14288"/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</a:t>
            </a:r>
            <a:r>
              <a:rPr lang="ru-RU" sz="4000" b="1" dirty="0"/>
              <a:t>информированность</a:t>
            </a:r>
          </a:p>
          <a:p>
            <a:pPr marL="0" lvl="3" indent="14288"/>
            <a:r>
              <a:rPr lang="ru-RU" sz="4000" b="1" dirty="0" smtClean="0">
                <a:solidFill>
                  <a:srgbClr val="FF0000"/>
                </a:solidFill>
              </a:rPr>
              <a:t>Б) </a:t>
            </a:r>
            <a:r>
              <a:rPr lang="ru-RU" sz="4000" b="1" dirty="0"/>
              <a:t>сведения</a:t>
            </a:r>
          </a:p>
          <a:p>
            <a:pPr marL="0" lvl="3" indent="14288"/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</a:t>
            </a:r>
            <a:r>
              <a:rPr lang="ru-RU" sz="4000" b="1" dirty="0"/>
              <a:t>последние новости</a:t>
            </a:r>
          </a:p>
          <a:p>
            <a:pPr marL="0" lvl="3" indent="14288"/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</a:t>
            </a:r>
            <a:r>
              <a:rPr lang="ru-RU" sz="4000" b="1" dirty="0"/>
              <a:t>уменьшение </a:t>
            </a:r>
            <a:r>
              <a:rPr lang="ru-RU" sz="4000" b="1" dirty="0" smtClean="0"/>
              <a:t>неопределенности</a:t>
            </a:r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Компьютерный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слэнг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85762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ИНФОРМАЦИОННО-КОММУНИКАЦИОННЫЕ ТЕХНОЛОГИИ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0057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ИСТОРИЯ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ВЫЧИСЛИТЕЛЬНОЙ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ТЕХНИКИ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ДО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XX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ВЕКА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71475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ПРОГРАММНОЕ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ОБЕСПЕЧЕНИЕ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0097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тур завершен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71472" y="357166"/>
            <a:ext cx="811056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4000" b="1" dirty="0"/>
              <a:t>Информация, хранимая на  </a:t>
            </a:r>
          </a:p>
          <a:p>
            <a:pPr marL="342900" indent="-342900"/>
            <a:r>
              <a:rPr lang="ru-RU" sz="4000" b="1" dirty="0"/>
              <a:t>      внешнем носителе и </a:t>
            </a:r>
          </a:p>
          <a:p>
            <a:pPr marL="342900" indent="-342900"/>
            <a:r>
              <a:rPr lang="ru-RU" sz="4000" b="1" dirty="0"/>
              <a:t>      обладающая именем, </a:t>
            </a:r>
          </a:p>
          <a:p>
            <a:pPr marL="342900" indent="-342900"/>
            <a:r>
              <a:rPr lang="ru-RU" sz="4000" b="1" dirty="0"/>
              <a:t>            называется:</a:t>
            </a:r>
          </a:p>
          <a:p>
            <a:pPr marL="342900" indent="-342900"/>
            <a:endParaRPr lang="ru-RU" sz="4000" b="1" dirty="0"/>
          </a:p>
          <a:p>
            <a:pPr marL="1257300" lvl="2" indent="-342900"/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</a:t>
            </a:r>
            <a:r>
              <a:rPr lang="ru-RU" sz="4000" b="1" dirty="0"/>
              <a:t>внешней информацией</a:t>
            </a:r>
          </a:p>
          <a:p>
            <a:pPr marL="1257300" lvl="2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Б)</a:t>
            </a:r>
            <a:r>
              <a:rPr lang="ru-RU" sz="4000" b="1" dirty="0" smtClean="0"/>
              <a:t> каталогом</a:t>
            </a:r>
            <a:endParaRPr lang="ru-RU" sz="4000" b="1" dirty="0"/>
          </a:p>
          <a:p>
            <a:pPr marL="1257300" lvl="2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переносимой </a:t>
            </a:r>
            <a:r>
              <a:rPr lang="ru-RU" sz="4000" b="1" dirty="0"/>
              <a:t>информацией</a:t>
            </a:r>
          </a:p>
          <a:p>
            <a:pPr marL="1257300" lvl="2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файлом</a:t>
            </a:r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Oval 2"/>
          <p:cNvSpPr>
            <a:spLocks noChangeArrowheads="1"/>
          </p:cNvSpPr>
          <p:nvPr/>
        </p:nvSpPr>
        <p:spPr bwMode="auto">
          <a:xfrm>
            <a:off x="0" y="0"/>
            <a:ext cx="9144000" cy="530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67" name="Oval 3"/>
          <p:cNvSpPr>
            <a:spLocks noChangeArrowheads="1"/>
          </p:cNvSpPr>
          <p:nvPr/>
        </p:nvSpPr>
        <p:spPr bwMode="auto">
          <a:xfrm rot="609458">
            <a:off x="1187450" y="765175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  <a:p>
            <a:pPr algn="ctr">
              <a:defRPr/>
            </a:pP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3668" name="Oval 4"/>
          <p:cNvSpPr>
            <a:spLocks noChangeArrowheads="1"/>
          </p:cNvSpPr>
          <p:nvPr/>
        </p:nvSpPr>
        <p:spPr bwMode="auto">
          <a:xfrm>
            <a:off x="3635375" y="765175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АБВГ</a:t>
            </a:r>
          </a:p>
        </p:txBody>
      </p:sp>
      <p:sp>
        <p:nvSpPr>
          <p:cNvPr id="113669" name="Oval 5"/>
          <p:cNvSpPr>
            <a:spLocks noChangeArrowheads="1"/>
          </p:cNvSpPr>
          <p:nvPr/>
        </p:nvSpPr>
        <p:spPr bwMode="auto">
          <a:xfrm rot="-440184">
            <a:off x="6227763" y="620713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ДЕЖЗ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 rot="609458">
            <a:off x="1187450" y="2133600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ИЙКЛ</a:t>
            </a:r>
          </a:p>
        </p:txBody>
      </p:sp>
      <p:sp>
        <p:nvSpPr>
          <p:cNvPr id="113671" name="Oval 7"/>
          <p:cNvSpPr>
            <a:spLocks noChangeArrowheads="1"/>
          </p:cNvSpPr>
          <p:nvPr/>
        </p:nvSpPr>
        <p:spPr bwMode="auto">
          <a:xfrm rot="609458">
            <a:off x="1116013" y="3500438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ФХЦЧ</a:t>
            </a:r>
          </a:p>
        </p:txBody>
      </p:sp>
      <p:sp>
        <p:nvSpPr>
          <p:cNvPr id="113672" name="Oval 8"/>
          <p:cNvSpPr>
            <a:spLocks noChangeArrowheads="1"/>
          </p:cNvSpPr>
          <p:nvPr/>
        </p:nvSpPr>
        <p:spPr bwMode="auto">
          <a:xfrm rot="-440184">
            <a:off x="6516688" y="1989138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РСТУ</a:t>
            </a:r>
          </a:p>
        </p:txBody>
      </p:sp>
      <p:sp>
        <p:nvSpPr>
          <p:cNvPr id="113673" name="Oval 9"/>
          <p:cNvSpPr>
            <a:spLocks noChangeArrowheads="1"/>
          </p:cNvSpPr>
          <p:nvPr/>
        </p:nvSpPr>
        <p:spPr bwMode="auto">
          <a:xfrm rot="-440184">
            <a:off x="6659563" y="3429000"/>
            <a:ext cx="1512887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ЭЮЯ</a:t>
            </a:r>
          </a:p>
        </p:txBody>
      </p:sp>
      <p:sp>
        <p:nvSpPr>
          <p:cNvPr id="113674" name="Oval 10"/>
          <p:cNvSpPr>
            <a:spLocks noChangeArrowheads="1"/>
          </p:cNvSpPr>
          <p:nvPr/>
        </p:nvSpPr>
        <p:spPr bwMode="auto">
          <a:xfrm>
            <a:off x="3635375" y="2133600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МНОП</a:t>
            </a:r>
          </a:p>
        </p:txBody>
      </p:sp>
      <p:sp>
        <p:nvSpPr>
          <p:cNvPr id="113675" name="Oval 11"/>
          <p:cNvSpPr>
            <a:spLocks noChangeArrowheads="1"/>
          </p:cNvSpPr>
          <p:nvPr/>
        </p:nvSpPr>
        <p:spPr bwMode="auto">
          <a:xfrm>
            <a:off x="3851275" y="3500438"/>
            <a:ext cx="1512888" cy="863600"/>
          </a:xfrm>
          <a:prstGeom prst="ellipse">
            <a:avLst/>
          </a:prstGeom>
          <a:solidFill>
            <a:srgbClr val="C4D6DA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C4D6DA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ШЩЫЬ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1928794" y="5643578"/>
            <a:ext cx="56165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spc="300" dirty="0">
                <a:latin typeface="Arial Black" pitchFamily="34" charset="0"/>
              </a:rPr>
              <a:t>565262552</a:t>
            </a: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2643174" y="5643578"/>
            <a:ext cx="4143404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ПРОГРАММА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hlinkClick r:id="rId2" action="ppaction://hlinkfile"/>
              </a:rPr>
              <a:t>3 тур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0034" y="571480"/>
            <a:ext cx="838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4000" b="1" dirty="0"/>
              <a:t>Какое количество информации</a:t>
            </a:r>
          </a:p>
          <a:p>
            <a:pPr marL="342900" indent="-342900"/>
            <a:r>
              <a:rPr lang="ru-RU" sz="4000" b="1" dirty="0"/>
              <a:t>потребуется для кодирования  </a:t>
            </a:r>
          </a:p>
          <a:p>
            <a:pPr marL="342900" indent="-342900"/>
            <a:r>
              <a:rPr lang="ru-RU" sz="4000" b="1" dirty="0"/>
              <a:t>    одного из 256 символов?</a:t>
            </a:r>
          </a:p>
          <a:p>
            <a:pPr marL="342900" indent="-342900"/>
            <a:endParaRPr lang="ru-RU" sz="4000" b="1" dirty="0"/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8 </a:t>
            </a:r>
            <a:r>
              <a:rPr lang="ru-RU" sz="4000" b="1" dirty="0"/>
              <a:t>байтов</a:t>
            </a:r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Б)</a:t>
            </a:r>
            <a:r>
              <a:rPr lang="ru-RU" sz="4000" b="1" dirty="0" smtClean="0"/>
              <a:t> 10 </a:t>
            </a:r>
            <a:r>
              <a:rPr lang="ru-RU" sz="4000" b="1" dirty="0"/>
              <a:t>байтов</a:t>
            </a:r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1 </a:t>
            </a:r>
            <a:r>
              <a:rPr lang="ru-RU" sz="4000" b="1" dirty="0"/>
              <a:t>байт</a:t>
            </a:r>
          </a:p>
          <a:p>
            <a:pPr marL="2171700" lvl="4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 1 </a:t>
            </a:r>
            <a:r>
              <a:rPr lang="ru-RU" sz="4000" b="1" dirty="0"/>
              <a:t>бит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4282" y="152400"/>
            <a:ext cx="864399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4000" b="1" dirty="0"/>
              <a:t>Для кого будет информативно следующее сообщение: </a:t>
            </a:r>
          </a:p>
          <a:p>
            <a:pPr marL="342900" indent="-342900" algn="ctr"/>
            <a:r>
              <a:rPr lang="ru-RU" sz="4000" b="1" dirty="0"/>
              <a:t>«Программа- это алгоритм, записанный на языке программирования»?</a:t>
            </a:r>
          </a:p>
          <a:p>
            <a:pPr marL="342900" indent="-342900"/>
            <a:endParaRPr lang="ru-RU" sz="4000" b="1" dirty="0"/>
          </a:p>
          <a:p>
            <a:pPr marL="1257300" lvl="2" indent="-342900"/>
            <a:r>
              <a:rPr lang="ru-RU" sz="4000" b="1" dirty="0" smtClean="0">
                <a:solidFill>
                  <a:srgbClr val="FF0000"/>
                </a:solidFill>
              </a:rPr>
              <a:t> А)</a:t>
            </a:r>
            <a:r>
              <a:rPr lang="ru-RU" sz="4000" b="1" dirty="0" smtClean="0"/>
              <a:t> </a:t>
            </a:r>
            <a:r>
              <a:rPr lang="ru-RU" sz="4000" b="1" dirty="0"/>
              <a:t>для программиста</a:t>
            </a:r>
          </a:p>
          <a:p>
            <a:pPr marL="1257300" lvl="2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Б)</a:t>
            </a:r>
            <a:r>
              <a:rPr lang="ru-RU" sz="4000" b="1" dirty="0" smtClean="0"/>
              <a:t> для </a:t>
            </a:r>
            <a:r>
              <a:rPr lang="ru-RU" sz="4000" b="1" dirty="0"/>
              <a:t>учителя информатики</a:t>
            </a:r>
          </a:p>
          <a:p>
            <a:pPr marL="1257300" lvl="2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для </a:t>
            </a:r>
            <a:r>
              <a:rPr lang="ru-RU" sz="4000" b="1" dirty="0"/>
              <a:t>ученика</a:t>
            </a:r>
          </a:p>
          <a:p>
            <a:pPr marL="1257300" lvl="2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для </a:t>
            </a:r>
            <a:r>
              <a:rPr lang="ru-RU" sz="4000" b="1" dirty="0"/>
              <a:t>шофера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71472" y="533400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4000" b="1" dirty="0"/>
              <a:t>Какое понятие объединяет камень, папирус, бересту, книгу и дискету?</a:t>
            </a:r>
          </a:p>
          <a:p>
            <a:pPr marL="342900" indent="-342900"/>
            <a:endParaRPr lang="ru-RU" sz="4000" b="1" dirty="0"/>
          </a:p>
          <a:p>
            <a:pPr marL="342900" indent="-342900"/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А)</a:t>
            </a:r>
            <a:r>
              <a:rPr lang="ru-RU" sz="4000" b="1" dirty="0" smtClean="0"/>
              <a:t> хранение информации</a:t>
            </a:r>
            <a:endParaRPr lang="ru-RU" sz="4000" b="1" dirty="0"/>
          </a:p>
          <a:p>
            <a:pPr marL="342900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Б)</a:t>
            </a:r>
            <a:r>
              <a:rPr lang="ru-RU" sz="4000" b="1" dirty="0" smtClean="0"/>
              <a:t> историческая </a:t>
            </a:r>
            <a:r>
              <a:rPr lang="ru-RU" sz="4000" b="1" dirty="0"/>
              <a:t>ценность</a:t>
            </a:r>
          </a:p>
          <a:p>
            <a:pPr marL="342900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В)</a:t>
            </a:r>
            <a:r>
              <a:rPr lang="ru-RU" sz="4000" b="1" dirty="0" smtClean="0"/>
              <a:t> природное происхождение</a:t>
            </a:r>
            <a:endParaRPr lang="ru-RU" sz="4000" b="1" dirty="0"/>
          </a:p>
          <a:p>
            <a:pPr marL="342900" indent="-342900"/>
            <a:r>
              <a:rPr lang="ru-RU" sz="4000" b="1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Г)</a:t>
            </a:r>
            <a:r>
              <a:rPr lang="ru-RU" sz="4000" b="1" dirty="0" smtClean="0"/>
              <a:t>  вес</a:t>
            </a:r>
            <a:endParaRPr lang="ru-RU" sz="4000" b="1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643834" y="5500702"/>
            <a:ext cx="1143008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745</Words>
  <Application>Microsoft Office PowerPoint</Application>
  <PresentationFormat>Экран (4:3)</PresentationFormat>
  <Paragraphs>321</Paragraphs>
  <Slides>61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Поток</vt:lpstr>
      <vt:lpstr>Самый умный  по информатике</vt:lpstr>
      <vt:lpstr>1 тур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2 тур</vt:lpstr>
      <vt:lpstr>Слайд 34</vt:lpstr>
      <vt:lpstr>ИСТОРИЯ КОМПЬЮТЕРА XX  ВЕК </vt:lpstr>
      <vt:lpstr>Слайд 36</vt:lpstr>
      <vt:lpstr>ИНТЕРНЕТ</vt:lpstr>
      <vt:lpstr>Слайд 38</vt:lpstr>
      <vt:lpstr>МОДЕЛИ И МОДЕЛИРОВАНИЕ</vt:lpstr>
      <vt:lpstr>Слайд 40</vt:lpstr>
      <vt:lpstr>АЛГОРИТМЫ </vt:lpstr>
      <vt:lpstr>Слайд 42</vt:lpstr>
      <vt:lpstr>ИНФОРМАЦИЯ И  ЕЕ СВОЙСТВА </vt:lpstr>
      <vt:lpstr>Слайд 44</vt:lpstr>
      <vt:lpstr>АРХИТЕКТУРА КОМПЬЮТЕРА </vt:lpstr>
      <vt:lpstr>Слайд 46</vt:lpstr>
      <vt:lpstr>СИСТЕМЫ СЧИСЛЕНИЯ </vt:lpstr>
      <vt:lpstr>Слайд 48</vt:lpstr>
      <vt:lpstr>ПРОГРАММИРОВАНИЕ </vt:lpstr>
      <vt:lpstr>Слайд 50</vt:lpstr>
      <vt:lpstr> Компьютерный слэнг</vt:lpstr>
      <vt:lpstr>Слайд 52</vt:lpstr>
      <vt:lpstr>ИНФОРМАЦИОННО-КОММУНИКАЦИОННЫЕ ТЕХНОЛОГИИ </vt:lpstr>
      <vt:lpstr>Слайд 54</vt:lpstr>
      <vt:lpstr>ИСТОРИЯ ВЫЧИСЛИТЕЛЬНОЙ  ТЕХНИКИ  ДО XX ВЕКА </vt:lpstr>
      <vt:lpstr>Слайд 56</vt:lpstr>
      <vt:lpstr>ПРОГРАММНОЕ ОБЕСПЕЧЕНИЕ </vt:lpstr>
      <vt:lpstr>Слайд 58</vt:lpstr>
      <vt:lpstr>Второй тур завершен </vt:lpstr>
      <vt:lpstr>Слайд 60</vt:lpstr>
      <vt:lpstr>3 тур</vt:lpstr>
    </vt:vector>
  </TitlesOfParts>
  <Company>МОУ ОСОШ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умный по информатике</dc:title>
  <dc:creator>*</dc:creator>
  <cp:lastModifiedBy>*</cp:lastModifiedBy>
  <cp:revision>29</cp:revision>
  <dcterms:created xsi:type="dcterms:W3CDTF">2008-12-06T07:26:24Z</dcterms:created>
  <dcterms:modified xsi:type="dcterms:W3CDTF">2008-12-12T12:46:36Z</dcterms:modified>
</cp:coreProperties>
</file>